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260" r:id="rId5"/>
    <p:sldId id="289" r:id="rId6"/>
    <p:sldId id="290" r:id="rId7"/>
    <p:sldId id="262" r:id="rId8"/>
    <p:sldId id="263" r:id="rId9"/>
    <p:sldId id="273" r:id="rId10"/>
    <p:sldId id="275" r:id="rId11"/>
    <p:sldId id="276" r:id="rId12"/>
    <p:sldId id="286" r:id="rId13"/>
    <p:sldId id="277" r:id="rId14"/>
    <p:sldId id="279" r:id="rId15"/>
    <p:sldId id="287" r:id="rId16"/>
    <p:sldId id="271" r:id="rId17"/>
    <p:sldId id="280" r:id="rId18"/>
    <p:sldId id="288" r:id="rId19"/>
    <p:sldId id="291" r:id="rId20"/>
    <p:sldId id="292" r:id="rId21"/>
    <p:sldId id="264" r:id="rId22"/>
    <p:sldId id="266" r:id="rId23"/>
    <p:sldId id="267" r:id="rId24"/>
    <p:sldId id="268" r:id="rId25"/>
    <p:sldId id="282" r:id="rId26"/>
    <p:sldId id="283" r:id="rId27"/>
    <p:sldId id="284" r:id="rId28"/>
    <p:sldId id="28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8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matti\Google%20Drive\FISI\Stagione%202021_2022\Sanzioni%202021_2022\DB_sanzioni.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atti\Google%20Drive\FISI\Stagione%202021_2022\Esami\Esame%20Dobbiaco\Schema%20risultati_totale.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1"/>
  <mc:AlternateContent xmlns:mc="http://schemas.openxmlformats.org/markup-compatibility/2006">
    <mc:Choice xmlns:c14="http://schemas.microsoft.com/office/drawing/2007/8/2/chart" Requires="c14">
      <c14:style val="102"/>
    </mc:Choice>
    <mc:Fallback>
      <c:style val="2"/>
    </mc:Fallback>
  </mc:AlternateContent>
  <c:pivotSource>
    <c:name>[DB_sanzioni.xlsx]Foglio1!Foglio1</c:name>
    <c:fmtId val="8"/>
  </c:pivotSource>
  <c:chart>
    <c:title>
      <c:tx>
        <c:rich>
          <a:bodyPr/>
          <a:lstStyle/>
          <a:p>
            <a:pPr>
              <a:defRPr/>
            </a:pPr>
            <a:r>
              <a:rPr lang="en-GB"/>
              <a:t>Sanzioni 2021/2022</a:t>
            </a:r>
          </a:p>
        </c:rich>
      </c:tx>
      <c:overlay val="0"/>
    </c:title>
    <c:autoTitleDeleted val="0"/>
    <c:pivotFmts>
      <c:pivotFmt>
        <c:idx val="0"/>
        <c:marker>
          <c:symbol val="none"/>
        </c:marker>
        <c:dLbl>
          <c:idx val="0"/>
          <c:delete val="1"/>
          <c:extLst>
            <c:ext xmlns:c15="http://schemas.microsoft.com/office/drawing/2012/chart" uri="{CE6537A1-D6FC-4f65-9D91-7224C49458BB}"/>
          </c:extLst>
        </c:dLbl>
      </c:pivotFmt>
      <c:pivotFmt>
        <c:idx val="1"/>
        <c:marker>
          <c:symbol val="none"/>
        </c:marker>
        <c:dLbl>
          <c:idx val="0"/>
          <c:delete val="1"/>
          <c:extLst>
            <c:ext xmlns:c15="http://schemas.microsoft.com/office/drawing/2012/chart" uri="{CE6537A1-D6FC-4f65-9D91-7224C49458BB}"/>
          </c:extLst>
        </c:dLbl>
      </c:pivotFmt>
      <c:pivotFmt>
        <c:idx val="2"/>
        <c:marker>
          <c:symbol val="none"/>
        </c:marker>
        <c:dLbl>
          <c:idx val="0"/>
          <c:delete val="1"/>
          <c:extLst>
            <c:ext xmlns:c15="http://schemas.microsoft.com/office/drawing/2012/chart" uri="{CE6537A1-D6FC-4f65-9D91-7224C49458BB}"/>
          </c:extLst>
        </c:dLbl>
      </c:pivotFmt>
      <c:pivotFmt>
        <c:idx val="3"/>
        <c:marker>
          <c:symbol val="none"/>
        </c:marker>
        <c:dLbl>
          <c:idx val="0"/>
          <c:delete val="1"/>
          <c:extLst>
            <c:ext xmlns:c15="http://schemas.microsoft.com/office/drawing/2012/chart" uri="{CE6537A1-D6FC-4f65-9D91-7224C49458BB}"/>
          </c:extLst>
        </c:dLbl>
      </c:pivotFmt>
      <c:pivotFmt>
        <c:idx val="4"/>
        <c:marker>
          <c:symbol val="none"/>
        </c:marker>
        <c:dLbl>
          <c:idx val="0"/>
          <c:delete val="1"/>
          <c:extLst>
            <c:ext xmlns:c15="http://schemas.microsoft.com/office/drawing/2012/chart" uri="{CE6537A1-D6FC-4f65-9D91-7224C49458BB}"/>
          </c:extLst>
        </c:dLbl>
      </c:pivotFmt>
      <c:pivotFmt>
        <c:idx val="5"/>
        <c:marker>
          <c:symbol val="none"/>
        </c:marker>
        <c:dLbl>
          <c:idx val="0"/>
          <c:delete val="1"/>
          <c:extLst>
            <c:ext xmlns:c15="http://schemas.microsoft.com/office/drawing/2012/chart" uri="{CE6537A1-D6FC-4f65-9D91-7224C49458BB}"/>
          </c:extLst>
        </c:dLbl>
      </c:pivotFmt>
      <c:pivotFmt>
        <c:idx val="6"/>
        <c:marker>
          <c:symbol val="none"/>
        </c:marker>
        <c:dLbl>
          <c:idx val="0"/>
          <c:delete val="1"/>
          <c:extLst>
            <c:ext xmlns:c15="http://schemas.microsoft.com/office/drawing/2012/chart" uri="{CE6537A1-D6FC-4f65-9D91-7224C49458BB}"/>
          </c:extLst>
        </c:dLbl>
      </c:pivotFmt>
      <c:pivotFmt>
        <c:idx val="7"/>
        <c:marker>
          <c:symbol val="none"/>
        </c:marker>
        <c:dLbl>
          <c:idx val="0"/>
          <c:delete val="1"/>
          <c:extLst>
            <c:ext xmlns:c15="http://schemas.microsoft.com/office/drawing/2012/chart" uri="{CE6537A1-D6FC-4f65-9D91-7224C49458BB}"/>
          </c:extLst>
        </c:dLbl>
      </c:pivotFmt>
      <c:pivotFmt>
        <c:idx val="8"/>
        <c:marker>
          <c:symbol val="none"/>
        </c:marker>
        <c:dLbl>
          <c:idx val="0"/>
          <c:delete val="1"/>
          <c:extLst>
            <c:ext xmlns:c15="http://schemas.microsoft.com/office/drawing/2012/chart" uri="{CE6537A1-D6FC-4f65-9D91-7224C49458BB}"/>
          </c:extLst>
        </c:dLbl>
      </c:pivotFmt>
      <c:pivotFmt>
        <c:idx val="9"/>
        <c:marker>
          <c:symbol val="none"/>
        </c:marker>
        <c:dLbl>
          <c:idx val="0"/>
          <c:delete val="1"/>
          <c:extLst>
            <c:ext xmlns:c15="http://schemas.microsoft.com/office/drawing/2012/chart" uri="{CE6537A1-D6FC-4f65-9D91-7224C49458BB}"/>
          </c:extLst>
        </c:dLbl>
      </c:pivotFmt>
    </c:pivotFmts>
    <c:plotArea>
      <c:layout/>
      <c:barChart>
        <c:barDir val="col"/>
        <c:grouping val="stacked"/>
        <c:varyColors val="1"/>
        <c:ser>
          <c:idx val="0"/>
          <c:order val="0"/>
          <c:tx>
            <c:strRef>
              <c:f>Foglio1!$B$1:$B$2</c:f>
              <c:strCache>
                <c:ptCount val="1"/>
                <c:pt idx="0">
                  <c:v>Richiamo scritto</c:v>
                </c:pt>
              </c:strCache>
            </c:strRef>
          </c:tx>
          <c:invertIfNegative val="0"/>
          <c:cat>
            <c:strRef>
              <c:f>Foglio1!$A$3:$A$8</c:f>
              <c:strCache>
                <c:ptCount val="5"/>
                <c:pt idx="0">
                  <c:v>Infrazione materiali</c:v>
                </c:pt>
                <c:pt idx="1">
                  <c:v>Falsa Partenza</c:v>
                </c:pt>
                <c:pt idx="2">
                  <c:v>Non ha seguito il percorso di gara</c:v>
                </c:pt>
                <c:pt idx="3">
                  <c:v>Mancata ottemperanza delle disposizione di Giuria</c:v>
                </c:pt>
                <c:pt idx="4">
                  <c:v>Infrazione di tecnica</c:v>
                </c:pt>
              </c:strCache>
            </c:strRef>
          </c:cat>
          <c:val>
            <c:numRef>
              <c:f>Foglio1!$B$3:$B$8</c:f>
              <c:numCache>
                <c:formatCode>General</c:formatCode>
                <c:ptCount val="5"/>
                <c:pt idx="0">
                  <c:v>11</c:v>
                </c:pt>
                <c:pt idx="1">
                  <c:v>8</c:v>
                </c:pt>
                <c:pt idx="4">
                  <c:v>1</c:v>
                </c:pt>
              </c:numCache>
            </c:numRef>
          </c:val>
          <c:extLst>
            <c:ext xmlns:c16="http://schemas.microsoft.com/office/drawing/2014/chart" uri="{C3380CC4-5D6E-409C-BE32-E72D297353CC}">
              <c16:uniqueId val="{00000000-CDFD-4034-85AE-F2522D24BE11}"/>
            </c:ext>
          </c:extLst>
        </c:ser>
        <c:ser>
          <c:idx val="1"/>
          <c:order val="1"/>
          <c:tx>
            <c:strRef>
              <c:f>Foglio1!$C$1:$C$2</c:f>
              <c:strCache>
                <c:ptCount val="1"/>
                <c:pt idx="0">
                  <c:v>Squalifica</c:v>
                </c:pt>
              </c:strCache>
            </c:strRef>
          </c:tx>
          <c:invertIfNegative val="0"/>
          <c:cat>
            <c:strRef>
              <c:f>Foglio1!$A$3:$A$8</c:f>
              <c:strCache>
                <c:ptCount val="5"/>
                <c:pt idx="0">
                  <c:v>Infrazione materiali</c:v>
                </c:pt>
                <c:pt idx="1">
                  <c:v>Falsa Partenza</c:v>
                </c:pt>
                <c:pt idx="2">
                  <c:v>Non ha seguito il percorso di gara</c:v>
                </c:pt>
                <c:pt idx="3">
                  <c:v>Mancata ottemperanza delle disposizione di Giuria</c:v>
                </c:pt>
                <c:pt idx="4">
                  <c:v>Infrazione di tecnica</c:v>
                </c:pt>
              </c:strCache>
            </c:strRef>
          </c:cat>
          <c:val>
            <c:numRef>
              <c:f>Foglio1!$C$3:$C$8</c:f>
              <c:numCache>
                <c:formatCode>General</c:formatCode>
                <c:ptCount val="5"/>
                <c:pt idx="2">
                  <c:v>6</c:v>
                </c:pt>
              </c:numCache>
            </c:numRef>
          </c:val>
          <c:extLst>
            <c:ext xmlns:c16="http://schemas.microsoft.com/office/drawing/2014/chart" uri="{C3380CC4-5D6E-409C-BE32-E72D297353CC}">
              <c16:uniqueId val="{00000001-CDFD-4034-85AE-F2522D24BE11}"/>
            </c:ext>
          </c:extLst>
        </c:ser>
        <c:ser>
          <c:idx val="2"/>
          <c:order val="2"/>
          <c:tx>
            <c:strRef>
              <c:f>Foglio1!$D$1:$D$2</c:f>
              <c:strCache>
                <c:ptCount val="1"/>
                <c:pt idx="0">
                  <c:v>II Richiamo scritto</c:v>
                </c:pt>
              </c:strCache>
            </c:strRef>
          </c:tx>
          <c:invertIfNegative val="0"/>
          <c:cat>
            <c:strRef>
              <c:f>Foglio1!$A$3:$A$8</c:f>
              <c:strCache>
                <c:ptCount val="5"/>
                <c:pt idx="0">
                  <c:v>Infrazione materiali</c:v>
                </c:pt>
                <c:pt idx="1">
                  <c:v>Falsa Partenza</c:v>
                </c:pt>
                <c:pt idx="2">
                  <c:v>Non ha seguito il percorso di gara</c:v>
                </c:pt>
                <c:pt idx="3">
                  <c:v>Mancata ottemperanza delle disposizione di Giuria</c:v>
                </c:pt>
                <c:pt idx="4">
                  <c:v>Infrazione di tecnica</c:v>
                </c:pt>
              </c:strCache>
            </c:strRef>
          </c:cat>
          <c:val>
            <c:numRef>
              <c:f>Foglio1!$D$3:$D$8</c:f>
              <c:numCache>
                <c:formatCode>General</c:formatCode>
                <c:ptCount val="5"/>
                <c:pt idx="0">
                  <c:v>1</c:v>
                </c:pt>
              </c:numCache>
            </c:numRef>
          </c:val>
          <c:extLst>
            <c:ext xmlns:c16="http://schemas.microsoft.com/office/drawing/2014/chart" uri="{C3380CC4-5D6E-409C-BE32-E72D297353CC}">
              <c16:uniqueId val="{00000002-CDFD-4034-85AE-F2522D24BE11}"/>
            </c:ext>
          </c:extLst>
        </c:ser>
        <c:ser>
          <c:idx val="3"/>
          <c:order val="3"/>
          <c:tx>
            <c:strRef>
              <c:f>Foglio1!$E$1:$E$2</c:f>
              <c:strCache>
                <c:ptCount val="1"/>
                <c:pt idx="0">
                  <c:v>Sanzione monetaria</c:v>
                </c:pt>
              </c:strCache>
            </c:strRef>
          </c:tx>
          <c:invertIfNegative val="0"/>
          <c:cat>
            <c:strRef>
              <c:f>Foglio1!$A$3:$A$8</c:f>
              <c:strCache>
                <c:ptCount val="5"/>
                <c:pt idx="0">
                  <c:v>Infrazione materiali</c:v>
                </c:pt>
                <c:pt idx="1">
                  <c:v>Falsa Partenza</c:v>
                </c:pt>
                <c:pt idx="2">
                  <c:v>Non ha seguito il percorso di gara</c:v>
                </c:pt>
                <c:pt idx="3">
                  <c:v>Mancata ottemperanza delle disposizione di Giuria</c:v>
                </c:pt>
                <c:pt idx="4">
                  <c:v>Infrazione di tecnica</c:v>
                </c:pt>
              </c:strCache>
            </c:strRef>
          </c:cat>
          <c:val>
            <c:numRef>
              <c:f>Foglio1!$E$3:$E$8</c:f>
              <c:numCache>
                <c:formatCode>General</c:formatCode>
                <c:ptCount val="5"/>
                <c:pt idx="3">
                  <c:v>1</c:v>
                </c:pt>
              </c:numCache>
            </c:numRef>
          </c:val>
          <c:extLst>
            <c:ext xmlns:c16="http://schemas.microsoft.com/office/drawing/2014/chart" uri="{C3380CC4-5D6E-409C-BE32-E72D297353CC}">
              <c16:uniqueId val="{00000003-CDFD-4034-85AE-F2522D24BE11}"/>
            </c:ext>
          </c:extLst>
        </c:ser>
        <c:ser>
          <c:idx val="4"/>
          <c:order val="4"/>
          <c:tx>
            <c:strRef>
              <c:f>Foglio1!$F$1:$F$2</c:f>
              <c:strCache>
                <c:ptCount val="1"/>
                <c:pt idx="0">
                  <c:v>Penalità Tempo</c:v>
                </c:pt>
              </c:strCache>
            </c:strRef>
          </c:tx>
          <c:invertIfNegative val="0"/>
          <c:cat>
            <c:strRef>
              <c:f>Foglio1!$A$3:$A$8</c:f>
              <c:strCache>
                <c:ptCount val="5"/>
                <c:pt idx="0">
                  <c:v>Infrazione materiali</c:v>
                </c:pt>
                <c:pt idx="1">
                  <c:v>Falsa Partenza</c:v>
                </c:pt>
                <c:pt idx="2">
                  <c:v>Non ha seguito il percorso di gara</c:v>
                </c:pt>
                <c:pt idx="3">
                  <c:v>Mancata ottemperanza delle disposizione di Giuria</c:v>
                </c:pt>
                <c:pt idx="4">
                  <c:v>Infrazione di tecnica</c:v>
                </c:pt>
              </c:strCache>
            </c:strRef>
          </c:cat>
          <c:val>
            <c:numRef>
              <c:f>Foglio1!$F$3:$F$8</c:f>
              <c:numCache>
                <c:formatCode>General</c:formatCode>
                <c:ptCount val="5"/>
                <c:pt idx="1">
                  <c:v>1</c:v>
                </c:pt>
              </c:numCache>
            </c:numRef>
          </c:val>
          <c:extLst>
            <c:ext xmlns:c16="http://schemas.microsoft.com/office/drawing/2014/chart" uri="{C3380CC4-5D6E-409C-BE32-E72D297353CC}">
              <c16:uniqueId val="{00000004-CDFD-4034-85AE-F2522D24BE11}"/>
            </c:ext>
          </c:extLst>
        </c:ser>
        <c:dLbls>
          <c:showLegendKey val="0"/>
          <c:showVal val="0"/>
          <c:showCatName val="0"/>
          <c:showSerName val="0"/>
          <c:showPercent val="0"/>
          <c:showBubbleSize val="0"/>
        </c:dLbls>
        <c:gapWidth val="55"/>
        <c:overlap val="100"/>
        <c:axId val="17117933"/>
        <c:axId val="502343250"/>
      </c:barChart>
      <c:catAx>
        <c:axId val="17117933"/>
        <c:scaling>
          <c:orientation val="minMax"/>
        </c:scaling>
        <c:delete val="0"/>
        <c:axPos val="b"/>
        <c:numFmt formatCode="General" sourceLinked="1"/>
        <c:majorTickMark val="none"/>
        <c:minorTickMark val="none"/>
        <c:tickLblPos val="nextTo"/>
        <c:txPr>
          <a:bodyPr/>
          <a:lstStyle/>
          <a:p>
            <a:pPr lvl="0">
              <a:defRPr sz="900" b="0" i="0">
                <a:solidFill>
                  <a:srgbClr val="000000"/>
                </a:solidFill>
                <a:latin typeface="+mn-lt"/>
              </a:defRPr>
            </a:pPr>
            <a:endParaRPr lang="it-IT"/>
          </a:p>
        </c:txPr>
        <c:crossAx val="502343250"/>
        <c:crosses val="autoZero"/>
        <c:auto val="1"/>
        <c:lblAlgn val="ctr"/>
        <c:lblOffset val="100"/>
        <c:noMultiLvlLbl val="1"/>
      </c:catAx>
      <c:valAx>
        <c:axId val="502343250"/>
        <c:scaling>
          <c:orientation val="minMax"/>
        </c:scaling>
        <c:delete val="0"/>
        <c:axPos val="l"/>
        <c:majorGridlines>
          <c:spPr>
            <a:ln>
              <a:solidFill>
                <a:srgbClr val="B7B7B7"/>
              </a:solidFill>
            </a:ln>
          </c:spPr>
        </c:majorGridlines>
        <c:numFmt formatCode="General" sourceLinked="1"/>
        <c:majorTickMark val="none"/>
        <c:minorTickMark val="none"/>
        <c:tickLblPos val="nextTo"/>
        <c:spPr>
          <a:ln/>
        </c:spPr>
        <c:txPr>
          <a:bodyPr/>
          <a:lstStyle/>
          <a:p>
            <a:pPr lvl="0">
              <a:defRPr sz="900" b="0" i="0">
                <a:solidFill>
                  <a:srgbClr val="000000"/>
                </a:solidFill>
                <a:latin typeface="+mn-lt"/>
              </a:defRPr>
            </a:pPr>
            <a:endParaRPr lang="it-IT"/>
          </a:p>
        </c:txPr>
        <c:crossAx val="17117933"/>
        <c:crosses val="autoZero"/>
        <c:crossBetween val="between"/>
      </c:valAx>
    </c:plotArea>
    <c:legend>
      <c:legendPos val="b"/>
      <c:overlay val="0"/>
      <c:txPr>
        <a:bodyPr/>
        <a:lstStyle/>
        <a:p>
          <a:pPr lvl="0">
            <a:defRPr sz="900" b="0" i="0">
              <a:solidFill>
                <a:srgbClr val="1A1A1A"/>
              </a:solidFill>
              <a:latin typeface="+mn-lt"/>
            </a:defRPr>
          </a:pPr>
          <a:endParaRPr lang="it-IT"/>
        </a:p>
      </c:txPr>
    </c:legend>
    <c:plotVisOnly val="1"/>
    <c:dispBlanksAs val="zero"/>
    <c:showDLblsOverMax val="1"/>
  </c:chart>
  <c:externalData r:id="rId1">
    <c:autoUpdate val="0"/>
  </c:externalData>
  <c:extLst>
    <c:ext xmlns:c14="http://schemas.microsoft.com/office/drawing/2007/8/2/chart" uri="{781A3756-C4B2-4CAC-9D66-4F8BD8637D16}">
      <c14:pivotOptions>
        <c14:dropZoneFilter val="1"/>
        <c14:dropZoneCategories val="1"/>
        <c14:dropZoneData val="1"/>
        <c14:dropZoneSeries val="1"/>
      </c14:pivotOptions>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pivotSource>
    <c:name>[Schema risultati_totale.xlsx]Foglio1!Tabella pivot1</c:name>
    <c:fmtId val="3"/>
  </c:pivotSource>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Nuovi GdG 2021-2022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it-IT"/>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extLst>
        </c:dLbl>
      </c:pivotFmt>
      <c:pivotFmt>
        <c:idx val="1"/>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extLst>
        </c:dLbl>
      </c:pivotFmt>
      <c:pivotFmt>
        <c:idx val="3"/>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0"/>
          <c:showBubbleSize val="0"/>
          <c:extLst>
            <c:ext xmlns:c15="http://schemas.microsoft.com/office/drawing/2012/chart" uri="{CE6537A1-D6FC-4f65-9D91-7224C49458BB}"/>
          </c:extLst>
        </c:dLbl>
      </c:pivotFmt>
    </c:pivotFmts>
    <c:plotArea>
      <c:layout/>
      <c:barChart>
        <c:barDir val="col"/>
        <c:grouping val="clustered"/>
        <c:varyColors val="0"/>
        <c:ser>
          <c:idx val="0"/>
          <c:order val="0"/>
          <c:tx>
            <c:strRef>
              <c:f>Foglio1!$B$3</c:f>
              <c:strCache>
                <c:ptCount val="1"/>
                <c:pt idx="0">
                  <c:v>Totale</c:v>
                </c:pt>
              </c:strCache>
            </c:strRef>
          </c:tx>
          <c:spPr>
            <a:solidFill>
              <a:schemeClr val="accent1"/>
            </a:solidFill>
            <a:ln>
              <a:noFill/>
            </a:ln>
            <a:effectLst/>
          </c:spPr>
          <c:invertIfNegative val="0"/>
          <c:cat>
            <c:strRef>
              <c:f>Foglio1!$A$4:$A$12</c:f>
              <c:strCache>
                <c:ptCount val="8"/>
                <c:pt idx="0">
                  <c:v>FVG</c:v>
                </c:pt>
                <c:pt idx="1">
                  <c:v>CAL</c:v>
                </c:pt>
                <c:pt idx="2">
                  <c:v>VE</c:v>
                </c:pt>
                <c:pt idx="3">
                  <c:v>TN</c:v>
                </c:pt>
                <c:pt idx="4">
                  <c:v>AC</c:v>
                </c:pt>
                <c:pt idx="5">
                  <c:v>AA</c:v>
                </c:pt>
                <c:pt idx="6">
                  <c:v>AOC</c:v>
                </c:pt>
                <c:pt idx="7">
                  <c:v>CAE</c:v>
                </c:pt>
              </c:strCache>
            </c:strRef>
          </c:cat>
          <c:val>
            <c:numRef>
              <c:f>Foglio1!$B$4:$B$12</c:f>
              <c:numCache>
                <c:formatCode>General</c:formatCode>
                <c:ptCount val="8"/>
                <c:pt idx="0">
                  <c:v>6</c:v>
                </c:pt>
                <c:pt idx="1">
                  <c:v>5</c:v>
                </c:pt>
                <c:pt idx="2">
                  <c:v>5</c:v>
                </c:pt>
                <c:pt idx="3">
                  <c:v>4</c:v>
                </c:pt>
                <c:pt idx="4">
                  <c:v>4</c:v>
                </c:pt>
                <c:pt idx="5">
                  <c:v>3</c:v>
                </c:pt>
                <c:pt idx="6">
                  <c:v>2</c:v>
                </c:pt>
                <c:pt idx="7">
                  <c:v>2</c:v>
                </c:pt>
              </c:numCache>
            </c:numRef>
          </c:val>
          <c:extLst>
            <c:ext xmlns:c16="http://schemas.microsoft.com/office/drawing/2014/chart" uri="{C3380CC4-5D6E-409C-BE32-E72D297353CC}">
              <c16:uniqueId val="{00000000-E8EF-40C6-8082-4E8AC4D2AA47}"/>
            </c:ext>
          </c:extLst>
        </c:ser>
        <c:dLbls>
          <c:showLegendKey val="0"/>
          <c:showVal val="0"/>
          <c:showCatName val="0"/>
          <c:showSerName val="0"/>
          <c:showPercent val="0"/>
          <c:showBubbleSize val="0"/>
        </c:dLbls>
        <c:gapWidth val="219"/>
        <c:overlap val="-27"/>
        <c:axId val="553595920"/>
        <c:axId val="553596336"/>
      </c:barChart>
      <c:catAx>
        <c:axId val="55359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53596336"/>
        <c:crosses val="autoZero"/>
        <c:auto val="1"/>
        <c:lblAlgn val="ctr"/>
        <c:lblOffset val="100"/>
        <c:noMultiLvlLbl val="0"/>
      </c:catAx>
      <c:valAx>
        <c:axId val="5535963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553595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extLst>
    <c:ext xmlns:c14="http://schemas.microsoft.com/office/drawing/2007/8/2/chart" uri="{781A3756-C4B2-4CAC-9D66-4F8BD8637D16}">
      <c14:pivotOptions>
        <c14:dropZoneFilter val="1"/>
        <c14:dropZoneCategories val="1"/>
        <c14:dropZoneData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7A4C66-737A-3D45-AEAD-BF4A29C52226}" type="doc">
      <dgm:prSet loTypeId="urn:microsoft.com/office/officeart/2005/8/layout/bProcess4" loCatId="" qsTypeId="urn:microsoft.com/office/officeart/2005/8/quickstyle/simple1" qsCatId="simple" csTypeId="urn:microsoft.com/office/officeart/2005/8/colors/accent0_1" csCatId="mainScheme" phldr="1"/>
      <dgm:spPr/>
      <dgm:t>
        <a:bodyPr/>
        <a:lstStyle/>
        <a:p>
          <a:endParaRPr lang="it-IT"/>
        </a:p>
      </dgm:t>
    </dgm:pt>
    <dgm:pt modelId="{AF6A3943-A5F9-A24E-982D-073C2B47C95B}">
      <dgm:prSet phldrT="[Testo]"/>
      <dgm:spPr/>
      <dgm:t>
        <a:bodyPr/>
        <a:lstStyle/>
        <a:p>
          <a:r>
            <a:rPr lang="it-IT" dirty="0"/>
            <a:t>Ufficio gare e segreteria</a:t>
          </a:r>
        </a:p>
      </dgm:t>
    </dgm:pt>
    <dgm:pt modelId="{E0CB3D05-DD3B-3849-878D-A1768E25B76E}" type="parTrans" cxnId="{680D8BBF-561D-3C44-AA2E-2C183DFD15D4}">
      <dgm:prSet/>
      <dgm:spPr/>
      <dgm:t>
        <a:bodyPr/>
        <a:lstStyle/>
        <a:p>
          <a:endParaRPr lang="it-IT"/>
        </a:p>
      </dgm:t>
    </dgm:pt>
    <dgm:pt modelId="{0A9F08A0-D21A-3B41-B8C9-A13A8B371F5B}" type="sibTrans" cxnId="{680D8BBF-561D-3C44-AA2E-2C183DFD15D4}">
      <dgm:prSet/>
      <dgm:spPr/>
      <dgm:t>
        <a:bodyPr/>
        <a:lstStyle/>
        <a:p>
          <a:endParaRPr lang="it-IT"/>
        </a:p>
      </dgm:t>
    </dgm:pt>
    <dgm:pt modelId="{92046BF3-7A8F-274F-B797-EB6DFAC2C1B2}">
      <dgm:prSet phldrT="[Testo]"/>
      <dgm:spPr/>
      <dgm:t>
        <a:bodyPr/>
        <a:lstStyle/>
        <a:p>
          <a:r>
            <a:rPr lang="it-IT" dirty="0"/>
            <a:t>Necessità dei club</a:t>
          </a:r>
        </a:p>
      </dgm:t>
    </dgm:pt>
    <dgm:pt modelId="{D82BEC1E-7DBF-4D44-962E-CC5886FC25CE}" type="parTrans" cxnId="{4BEB7A68-9535-DC40-936C-D7645C8CA941}">
      <dgm:prSet/>
      <dgm:spPr/>
      <dgm:t>
        <a:bodyPr/>
        <a:lstStyle/>
        <a:p>
          <a:endParaRPr lang="it-IT"/>
        </a:p>
      </dgm:t>
    </dgm:pt>
    <dgm:pt modelId="{B3FB6B3D-B8FC-1D43-93D2-7BF5849141A3}" type="sibTrans" cxnId="{4BEB7A68-9535-DC40-936C-D7645C8CA941}">
      <dgm:prSet/>
      <dgm:spPr/>
      <dgm:t>
        <a:bodyPr/>
        <a:lstStyle/>
        <a:p>
          <a:endParaRPr lang="it-IT"/>
        </a:p>
      </dgm:t>
    </dgm:pt>
    <dgm:pt modelId="{CF8D9AB3-223E-AB41-8448-9E291D4740D8}">
      <dgm:prSet phldrT="[Testo]"/>
      <dgm:spPr/>
      <dgm:t>
        <a:bodyPr/>
        <a:lstStyle/>
        <a:p>
          <a:r>
            <a:rPr lang="it-IT" dirty="0"/>
            <a:t>Preparazione</a:t>
          </a:r>
          <a:br>
            <a:rPr lang="it-IT" dirty="0"/>
          </a:br>
          <a:r>
            <a:rPr lang="it-IT" dirty="0"/>
            <a:t>del tracciato</a:t>
          </a:r>
        </a:p>
      </dgm:t>
    </dgm:pt>
    <dgm:pt modelId="{F6F8D299-464D-9947-95F2-CDF995537203}" type="parTrans" cxnId="{C1A95673-0F72-7A40-80ED-7CA0390A7E22}">
      <dgm:prSet/>
      <dgm:spPr/>
      <dgm:t>
        <a:bodyPr/>
        <a:lstStyle/>
        <a:p>
          <a:endParaRPr lang="it-IT"/>
        </a:p>
      </dgm:t>
    </dgm:pt>
    <dgm:pt modelId="{1B1F1D4A-3B09-FA4D-8D4F-F17AF10170F5}" type="sibTrans" cxnId="{C1A95673-0F72-7A40-80ED-7CA0390A7E22}">
      <dgm:prSet/>
      <dgm:spPr/>
      <dgm:t>
        <a:bodyPr/>
        <a:lstStyle/>
        <a:p>
          <a:endParaRPr lang="it-IT"/>
        </a:p>
      </dgm:t>
    </dgm:pt>
    <dgm:pt modelId="{DC5C55D8-21BF-EC43-AF9D-E977D0F094E8}">
      <dgm:prSet phldrT="[Testo]"/>
      <dgm:spPr/>
      <dgm:t>
        <a:bodyPr/>
        <a:lstStyle/>
        <a:p>
          <a:r>
            <a:rPr lang="it-IT" dirty="0"/>
            <a:t>Cronometraggio</a:t>
          </a:r>
          <a:br>
            <a:rPr lang="it-IT" dirty="0"/>
          </a:br>
          <a:r>
            <a:rPr lang="it-IT" dirty="0"/>
            <a:t>ed elaborazione dati</a:t>
          </a:r>
        </a:p>
      </dgm:t>
    </dgm:pt>
    <dgm:pt modelId="{E7C7B8EA-CB97-6A4F-AC05-9BBF02E204D3}" type="parTrans" cxnId="{0CA0BC20-FA80-B842-A9FB-3DC288A5A134}">
      <dgm:prSet/>
      <dgm:spPr/>
      <dgm:t>
        <a:bodyPr/>
        <a:lstStyle/>
        <a:p>
          <a:endParaRPr lang="it-IT"/>
        </a:p>
      </dgm:t>
    </dgm:pt>
    <dgm:pt modelId="{F727157C-FBB7-2E4F-AFA1-46025B38B17F}" type="sibTrans" cxnId="{0CA0BC20-FA80-B842-A9FB-3DC288A5A134}">
      <dgm:prSet/>
      <dgm:spPr/>
      <dgm:t>
        <a:bodyPr/>
        <a:lstStyle/>
        <a:p>
          <a:endParaRPr lang="it-IT"/>
        </a:p>
      </dgm:t>
    </dgm:pt>
    <dgm:pt modelId="{BD0FDC18-0343-E540-9643-1822C9593812}">
      <dgm:prSet phldrT="[Testo]"/>
      <dgm:spPr/>
      <dgm:t>
        <a:bodyPr/>
        <a:lstStyle/>
        <a:p>
          <a:r>
            <a:rPr lang="it-IT" dirty="0"/>
            <a:t>Controllo e gestione della gara </a:t>
          </a:r>
        </a:p>
      </dgm:t>
    </dgm:pt>
    <dgm:pt modelId="{A60779A2-8A80-F243-92A4-160B5F511BB2}" type="parTrans" cxnId="{A1559B23-568C-584E-9B7C-E351793C58B4}">
      <dgm:prSet/>
      <dgm:spPr/>
      <dgm:t>
        <a:bodyPr/>
        <a:lstStyle/>
        <a:p>
          <a:endParaRPr lang="it-IT"/>
        </a:p>
      </dgm:t>
    </dgm:pt>
    <dgm:pt modelId="{15E07C64-656F-F04B-969E-94970BF5D8CA}" type="sibTrans" cxnId="{A1559B23-568C-584E-9B7C-E351793C58B4}">
      <dgm:prSet/>
      <dgm:spPr/>
      <dgm:t>
        <a:bodyPr/>
        <a:lstStyle/>
        <a:p>
          <a:endParaRPr lang="it-IT"/>
        </a:p>
      </dgm:t>
    </dgm:pt>
    <dgm:pt modelId="{E4D08809-1ADA-C146-838C-CEA3074C57EF}">
      <dgm:prSet/>
      <dgm:spPr/>
      <dgm:t>
        <a:bodyPr/>
        <a:lstStyle/>
        <a:p>
          <a:r>
            <a:rPr lang="it-IT" dirty="0"/>
            <a:t>Servizio medico e di soccorso</a:t>
          </a:r>
        </a:p>
      </dgm:t>
    </dgm:pt>
    <dgm:pt modelId="{37D44AF4-5875-E645-98A0-8A3E732D7AA5}" type="parTrans" cxnId="{9C4EDB52-2E23-B842-8E35-E241FB76DAC4}">
      <dgm:prSet/>
      <dgm:spPr/>
      <dgm:t>
        <a:bodyPr/>
        <a:lstStyle/>
        <a:p>
          <a:endParaRPr lang="it-IT"/>
        </a:p>
      </dgm:t>
    </dgm:pt>
    <dgm:pt modelId="{56D2D6AC-C069-9246-A988-A20254CC2B6C}" type="sibTrans" cxnId="{9C4EDB52-2E23-B842-8E35-E241FB76DAC4}">
      <dgm:prSet/>
      <dgm:spPr/>
      <dgm:t>
        <a:bodyPr/>
        <a:lstStyle/>
        <a:p>
          <a:endParaRPr lang="it-IT"/>
        </a:p>
      </dgm:t>
    </dgm:pt>
    <dgm:pt modelId="{E6AE62E5-F22F-A249-84B8-9A7ED875E801}" type="pres">
      <dgm:prSet presAssocID="{2F7A4C66-737A-3D45-AEAD-BF4A29C52226}" presName="Name0" presStyleCnt="0">
        <dgm:presLayoutVars>
          <dgm:dir/>
          <dgm:resizeHandles/>
        </dgm:presLayoutVars>
      </dgm:prSet>
      <dgm:spPr/>
    </dgm:pt>
    <dgm:pt modelId="{F102FA8C-6A25-F44E-B558-7B5AE855851A}" type="pres">
      <dgm:prSet presAssocID="{AF6A3943-A5F9-A24E-982D-073C2B47C95B}" presName="compNode" presStyleCnt="0"/>
      <dgm:spPr/>
    </dgm:pt>
    <dgm:pt modelId="{24BCAB8A-FE9C-264B-A107-0FD11E9931A7}" type="pres">
      <dgm:prSet presAssocID="{AF6A3943-A5F9-A24E-982D-073C2B47C95B}" presName="dummyConnPt" presStyleCnt="0"/>
      <dgm:spPr/>
    </dgm:pt>
    <dgm:pt modelId="{FDD35D26-4B47-F347-995D-1A953C1E4509}" type="pres">
      <dgm:prSet presAssocID="{AF6A3943-A5F9-A24E-982D-073C2B47C95B}" presName="node" presStyleLbl="node1" presStyleIdx="0" presStyleCnt="6" custScaleX="183740">
        <dgm:presLayoutVars>
          <dgm:bulletEnabled val="1"/>
        </dgm:presLayoutVars>
      </dgm:prSet>
      <dgm:spPr/>
    </dgm:pt>
    <dgm:pt modelId="{8577245A-E91F-E243-81BF-AE76478DC626}" type="pres">
      <dgm:prSet presAssocID="{0A9F08A0-D21A-3B41-B8C9-A13A8B371F5B}" presName="sibTrans" presStyleLbl="bgSibTrans2D1" presStyleIdx="0" presStyleCnt="5"/>
      <dgm:spPr/>
    </dgm:pt>
    <dgm:pt modelId="{10E330F8-7299-134C-8968-A4B5DAE3811C}" type="pres">
      <dgm:prSet presAssocID="{92046BF3-7A8F-274F-B797-EB6DFAC2C1B2}" presName="compNode" presStyleCnt="0"/>
      <dgm:spPr/>
    </dgm:pt>
    <dgm:pt modelId="{9811AFE5-A526-B84B-AC9D-A637C4292FA5}" type="pres">
      <dgm:prSet presAssocID="{92046BF3-7A8F-274F-B797-EB6DFAC2C1B2}" presName="dummyConnPt" presStyleCnt="0"/>
      <dgm:spPr/>
    </dgm:pt>
    <dgm:pt modelId="{C5C0356F-6716-7D40-B2E2-F3BFB9AE268B}" type="pres">
      <dgm:prSet presAssocID="{92046BF3-7A8F-274F-B797-EB6DFAC2C1B2}" presName="node" presStyleLbl="node1" presStyleIdx="1" presStyleCnt="6" custScaleX="183740">
        <dgm:presLayoutVars>
          <dgm:bulletEnabled val="1"/>
        </dgm:presLayoutVars>
      </dgm:prSet>
      <dgm:spPr/>
    </dgm:pt>
    <dgm:pt modelId="{4955882A-C59C-2546-ADA6-F378D86E6EE3}" type="pres">
      <dgm:prSet presAssocID="{B3FB6B3D-B8FC-1D43-93D2-7BF5849141A3}" presName="sibTrans" presStyleLbl="bgSibTrans2D1" presStyleIdx="1" presStyleCnt="5"/>
      <dgm:spPr/>
    </dgm:pt>
    <dgm:pt modelId="{FE6A82E3-8378-FF48-85B3-0E1E15750101}" type="pres">
      <dgm:prSet presAssocID="{CF8D9AB3-223E-AB41-8448-9E291D4740D8}" presName="compNode" presStyleCnt="0"/>
      <dgm:spPr/>
    </dgm:pt>
    <dgm:pt modelId="{50EEF3C6-C9ED-3147-921C-70063527B05A}" type="pres">
      <dgm:prSet presAssocID="{CF8D9AB3-223E-AB41-8448-9E291D4740D8}" presName="dummyConnPt" presStyleCnt="0"/>
      <dgm:spPr/>
    </dgm:pt>
    <dgm:pt modelId="{DAB7678B-E1F8-7747-9930-0FA0220BDD81}" type="pres">
      <dgm:prSet presAssocID="{CF8D9AB3-223E-AB41-8448-9E291D4740D8}" presName="node" presStyleLbl="node1" presStyleIdx="2" presStyleCnt="6" custScaleX="183740">
        <dgm:presLayoutVars>
          <dgm:bulletEnabled val="1"/>
        </dgm:presLayoutVars>
      </dgm:prSet>
      <dgm:spPr/>
    </dgm:pt>
    <dgm:pt modelId="{FFAC7145-1DB5-A242-A709-11134C6D02EC}" type="pres">
      <dgm:prSet presAssocID="{1B1F1D4A-3B09-FA4D-8D4F-F17AF10170F5}" presName="sibTrans" presStyleLbl="bgSibTrans2D1" presStyleIdx="2" presStyleCnt="5"/>
      <dgm:spPr/>
    </dgm:pt>
    <dgm:pt modelId="{D465EE36-1E3C-3840-AED9-93B01E79EB4C}" type="pres">
      <dgm:prSet presAssocID="{E4D08809-1ADA-C146-838C-CEA3074C57EF}" presName="compNode" presStyleCnt="0"/>
      <dgm:spPr/>
    </dgm:pt>
    <dgm:pt modelId="{FBB8BBA9-8BC1-C649-8125-9F7EACE62F6E}" type="pres">
      <dgm:prSet presAssocID="{E4D08809-1ADA-C146-838C-CEA3074C57EF}" presName="dummyConnPt" presStyleCnt="0"/>
      <dgm:spPr/>
    </dgm:pt>
    <dgm:pt modelId="{468D369E-D1FB-9A49-A982-6DDB829408DA}" type="pres">
      <dgm:prSet presAssocID="{E4D08809-1ADA-C146-838C-CEA3074C57EF}" presName="node" presStyleLbl="node1" presStyleIdx="3" presStyleCnt="6" custScaleX="182978">
        <dgm:presLayoutVars>
          <dgm:bulletEnabled val="1"/>
        </dgm:presLayoutVars>
      </dgm:prSet>
      <dgm:spPr/>
    </dgm:pt>
    <dgm:pt modelId="{52D5ADCE-A877-DC48-92BC-008A847DA145}" type="pres">
      <dgm:prSet presAssocID="{56D2D6AC-C069-9246-A988-A20254CC2B6C}" presName="sibTrans" presStyleLbl="bgSibTrans2D1" presStyleIdx="3" presStyleCnt="5"/>
      <dgm:spPr/>
    </dgm:pt>
    <dgm:pt modelId="{D421C4F7-4876-C540-9E38-6A5B1D1FA838}" type="pres">
      <dgm:prSet presAssocID="{DC5C55D8-21BF-EC43-AF9D-E977D0F094E8}" presName="compNode" presStyleCnt="0"/>
      <dgm:spPr/>
    </dgm:pt>
    <dgm:pt modelId="{8AFE03E9-398B-9144-9C77-F5A0390CEC07}" type="pres">
      <dgm:prSet presAssocID="{DC5C55D8-21BF-EC43-AF9D-E977D0F094E8}" presName="dummyConnPt" presStyleCnt="0"/>
      <dgm:spPr/>
    </dgm:pt>
    <dgm:pt modelId="{10E1189F-08F6-2B44-82AE-366F37EF201A}" type="pres">
      <dgm:prSet presAssocID="{DC5C55D8-21BF-EC43-AF9D-E977D0F094E8}" presName="node" presStyleLbl="node1" presStyleIdx="4" presStyleCnt="6" custScaleX="183740">
        <dgm:presLayoutVars>
          <dgm:bulletEnabled val="1"/>
        </dgm:presLayoutVars>
      </dgm:prSet>
      <dgm:spPr/>
    </dgm:pt>
    <dgm:pt modelId="{7F6FE995-4DFC-8643-992D-4DEAEDF751BB}" type="pres">
      <dgm:prSet presAssocID="{F727157C-FBB7-2E4F-AFA1-46025B38B17F}" presName="sibTrans" presStyleLbl="bgSibTrans2D1" presStyleIdx="4" presStyleCnt="5"/>
      <dgm:spPr/>
    </dgm:pt>
    <dgm:pt modelId="{F3D12593-E7A5-314D-B413-A7CE469C20F0}" type="pres">
      <dgm:prSet presAssocID="{BD0FDC18-0343-E540-9643-1822C9593812}" presName="compNode" presStyleCnt="0"/>
      <dgm:spPr/>
    </dgm:pt>
    <dgm:pt modelId="{F6BF98C8-7C5D-A84E-A277-6163FC6E3CD2}" type="pres">
      <dgm:prSet presAssocID="{BD0FDC18-0343-E540-9643-1822C9593812}" presName="dummyConnPt" presStyleCnt="0"/>
      <dgm:spPr/>
    </dgm:pt>
    <dgm:pt modelId="{B1D8C03C-22FC-A743-A304-849AE7852067}" type="pres">
      <dgm:prSet presAssocID="{BD0FDC18-0343-E540-9643-1822C9593812}" presName="node" presStyleLbl="node1" presStyleIdx="5" presStyleCnt="6" custScaleX="183740">
        <dgm:presLayoutVars>
          <dgm:bulletEnabled val="1"/>
        </dgm:presLayoutVars>
      </dgm:prSet>
      <dgm:spPr/>
    </dgm:pt>
  </dgm:ptLst>
  <dgm:cxnLst>
    <dgm:cxn modelId="{CB8EC513-A667-AF4C-9A2D-4035E484F0F7}" type="presOf" srcId="{CF8D9AB3-223E-AB41-8448-9E291D4740D8}" destId="{DAB7678B-E1F8-7747-9930-0FA0220BDD81}" srcOrd="0" destOrd="0" presId="urn:microsoft.com/office/officeart/2005/8/layout/bProcess4"/>
    <dgm:cxn modelId="{CC5C791F-3365-B746-81B4-67BDC30BD509}" type="presOf" srcId="{E4D08809-1ADA-C146-838C-CEA3074C57EF}" destId="{468D369E-D1FB-9A49-A982-6DDB829408DA}" srcOrd="0" destOrd="0" presId="urn:microsoft.com/office/officeart/2005/8/layout/bProcess4"/>
    <dgm:cxn modelId="{66C1AF1F-7860-EF4B-867A-8ED41C2503CC}" type="presOf" srcId="{56D2D6AC-C069-9246-A988-A20254CC2B6C}" destId="{52D5ADCE-A877-DC48-92BC-008A847DA145}" srcOrd="0" destOrd="0" presId="urn:microsoft.com/office/officeart/2005/8/layout/bProcess4"/>
    <dgm:cxn modelId="{0CA0BC20-FA80-B842-A9FB-3DC288A5A134}" srcId="{2F7A4C66-737A-3D45-AEAD-BF4A29C52226}" destId="{DC5C55D8-21BF-EC43-AF9D-E977D0F094E8}" srcOrd="4" destOrd="0" parTransId="{E7C7B8EA-CB97-6A4F-AC05-9BBF02E204D3}" sibTransId="{F727157C-FBB7-2E4F-AFA1-46025B38B17F}"/>
    <dgm:cxn modelId="{A1559B23-568C-584E-9B7C-E351793C58B4}" srcId="{2F7A4C66-737A-3D45-AEAD-BF4A29C52226}" destId="{BD0FDC18-0343-E540-9643-1822C9593812}" srcOrd="5" destOrd="0" parTransId="{A60779A2-8A80-F243-92A4-160B5F511BB2}" sibTransId="{15E07C64-656F-F04B-969E-94970BF5D8CA}"/>
    <dgm:cxn modelId="{10C9EB24-06A6-FD4F-BEBC-FE6A793A6A66}" type="presOf" srcId="{DC5C55D8-21BF-EC43-AF9D-E977D0F094E8}" destId="{10E1189F-08F6-2B44-82AE-366F37EF201A}" srcOrd="0" destOrd="0" presId="urn:microsoft.com/office/officeart/2005/8/layout/bProcess4"/>
    <dgm:cxn modelId="{A2F0242B-7822-B94F-B3C4-DFF2EEE95B87}" type="presOf" srcId="{AF6A3943-A5F9-A24E-982D-073C2B47C95B}" destId="{FDD35D26-4B47-F347-995D-1A953C1E4509}" srcOrd="0" destOrd="0" presId="urn:microsoft.com/office/officeart/2005/8/layout/bProcess4"/>
    <dgm:cxn modelId="{F56A8846-715D-F042-8966-45F9C5CCAB1E}" type="presOf" srcId="{B3FB6B3D-B8FC-1D43-93D2-7BF5849141A3}" destId="{4955882A-C59C-2546-ADA6-F378D86E6EE3}" srcOrd="0" destOrd="0" presId="urn:microsoft.com/office/officeart/2005/8/layout/bProcess4"/>
    <dgm:cxn modelId="{4BEB7A68-9535-DC40-936C-D7645C8CA941}" srcId="{2F7A4C66-737A-3D45-AEAD-BF4A29C52226}" destId="{92046BF3-7A8F-274F-B797-EB6DFAC2C1B2}" srcOrd="1" destOrd="0" parTransId="{D82BEC1E-7DBF-4D44-962E-CC5886FC25CE}" sibTransId="{B3FB6B3D-B8FC-1D43-93D2-7BF5849141A3}"/>
    <dgm:cxn modelId="{9C4EDB52-2E23-B842-8E35-E241FB76DAC4}" srcId="{2F7A4C66-737A-3D45-AEAD-BF4A29C52226}" destId="{E4D08809-1ADA-C146-838C-CEA3074C57EF}" srcOrd="3" destOrd="0" parTransId="{37D44AF4-5875-E645-98A0-8A3E732D7AA5}" sibTransId="{56D2D6AC-C069-9246-A988-A20254CC2B6C}"/>
    <dgm:cxn modelId="{C1A95673-0F72-7A40-80ED-7CA0390A7E22}" srcId="{2F7A4C66-737A-3D45-AEAD-BF4A29C52226}" destId="{CF8D9AB3-223E-AB41-8448-9E291D4740D8}" srcOrd="2" destOrd="0" parTransId="{F6F8D299-464D-9947-95F2-CDF995537203}" sibTransId="{1B1F1D4A-3B09-FA4D-8D4F-F17AF10170F5}"/>
    <dgm:cxn modelId="{A498D956-4A3F-B541-A3EF-57A792FF8102}" type="presOf" srcId="{2F7A4C66-737A-3D45-AEAD-BF4A29C52226}" destId="{E6AE62E5-F22F-A249-84B8-9A7ED875E801}" srcOrd="0" destOrd="0" presId="urn:microsoft.com/office/officeart/2005/8/layout/bProcess4"/>
    <dgm:cxn modelId="{58707D85-D308-5B47-B747-ECB927CD0715}" type="presOf" srcId="{BD0FDC18-0343-E540-9643-1822C9593812}" destId="{B1D8C03C-22FC-A743-A304-849AE7852067}" srcOrd="0" destOrd="0" presId="urn:microsoft.com/office/officeart/2005/8/layout/bProcess4"/>
    <dgm:cxn modelId="{23380692-445C-5043-8CAF-AE5FE59187BC}" type="presOf" srcId="{F727157C-FBB7-2E4F-AFA1-46025B38B17F}" destId="{7F6FE995-4DFC-8643-992D-4DEAEDF751BB}" srcOrd="0" destOrd="0" presId="urn:microsoft.com/office/officeart/2005/8/layout/bProcess4"/>
    <dgm:cxn modelId="{4F9D3BA7-D633-8C4B-9D2E-2ACCB4070213}" type="presOf" srcId="{0A9F08A0-D21A-3B41-B8C9-A13A8B371F5B}" destId="{8577245A-E91F-E243-81BF-AE76478DC626}" srcOrd="0" destOrd="0" presId="urn:microsoft.com/office/officeart/2005/8/layout/bProcess4"/>
    <dgm:cxn modelId="{680D8BBF-561D-3C44-AA2E-2C183DFD15D4}" srcId="{2F7A4C66-737A-3D45-AEAD-BF4A29C52226}" destId="{AF6A3943-A5F9-A24E-982D-073C2B47C95B}" srcOrd="0" destOrd="0" parTransId="{E0CB3D05-DD3B-3849-878D-A1768E25B76E}" sibTransId="{0A9F08A0-D21A-3B41-B8C9-A13A8B371F5B}"/>
    <dgm:cxn modelId="{F1C1C8C5-892A-8144-8A50-9B5E80959320}" type="presOf" srcId="{92046BF3-7A8F-274F-B797-EB6DFAC2C1B2}" destId="{C5C0356F-6716-7D40-B2E2-F3BFB9AE268B}" srcOrd="0" destOrd="0" presId="urn:microsoft.com/office/officeart/2005/8/layout/bProcess4"/>
    <dgm:cxn modelId="{96D5EDEF-7306-C346-AF00-9B086AB13B04}" type="presOf" srcId="{1B1F1D4A-3B09-FA4D-8D4F-F17AF10170F5}" destId="{FFAC7145-1DB5-A242-A709-11134C6D02EC}" srcOrd="0" destOrd="0" presId="urn:microsoft.com/office/officeart/2005/8/layout/bProcess4"/>
    <dgm:cxn modelId="{D51F651F-583D-1F45-832F-7D401CD71DF6}" type="presParOf" srcId="{E6AE62E5-F22F-A249-84B8-9A7ED875E801}" destId="{F102FA8C-6A25-F44E-B558-7B5AE855851A}" srcOrd="0" destOrd="0" presId="urn:microsoft.com/office/officeart/2005/8/layout/bProcess4"/>
    <dgm:cxn modelId="{39E298E9-243B-3943-9A38-542BACDEABC1}" type="presParOf" srcId="{F102FA8C-6A25-F44E-B558-7B5AE855851A}" destId="{24BCAB8A-FE9C-264B-A107-0FD11E9931A7}" srcOrd="0" destOrd="0" presId="urn:microsoft.com/office/officeart/2005/8/layout/bProcess4"/>
    <dgm:cxn modelId="{C12361A0-95C7-764E-8BED-4C83BE6F002E}" type="presParOf" srcId="{F102FA8C-6A25-F44E-B558-7B5AE855851A}" destId="{FDD35D26-4B47-F347-995D-1A953C1E4509}" srcOrd="1" destOrd="0" presId="urn:microsoft.com/office/officeart/2005/8/layout/bProcess4"/>
    <dgm:cxn modelId="{53D1425A-ECC4-6946-8493-49EDBE7AD86F}" type="presParOf" srcId="{E6AE62E5-F22F-A249-84B8-9A7ED875E801}" destId="{8577245A-E91F-E243-81BF-AE76478DC626}" srcOrd="1" destOrd="0" presId="urn:microsoft.com/office/officeart/2005/8/layout/bProcess4"/>
    <dgm:cxn modelId="{98270D08-3A4B-344C-977E-B6A2F6C0149E}" type="presParOf" srcId="{E6AE62E5-F22F-A249-84B8-9A7ED875E801}" destId="{10E330F8-7299-134C-8968-A4B5DAE3811C}" srcOrd="2" destOrd="0" presId="urn:microsoft.com/office/officeart/2005/8/layout/bProcess4"/>
    <dgm:cxn modelId="{EE6F32D6-8C82-3C4D-BAF5-8479F9A1A9DC}" type="presParOf" srcId="{10E330F8-7299-134C-8968-A4B5DAE3811C}" destId="{9811AFE5-A526-B84B-AC9D-A637C4292FA5}" srcOrd="0" destOrd="0" presId="urn:microsoft.com/office/officeart/2005/8/layout/bProcess4"/>
    <dgm:cxn modelId="{0E92EF89-45C0-154C-8B2A-79A25F010082}" type="presParOf" srcId="{10E330F8-7299-134C-8968-A4B5DAE3811C}" destId="{C5C0356F-6716-7D40-B2E2-F3BFB9AE268B}" srcOrd="1" destOrd="0" presId="urn:microsoft.com/office/officeart/2005/8/layout/bProcess4"/>
    <dgm:cxn modelId="{1A6778A0-BE05-D741-8954-916AEA96E1B3}" type="presParOf" srcId="{E6AE62E5-F22F-A249-84B8-9A7ED875E801}" destId="{4955882A-C59C-2546-ADA6-F378D86E6EE3}" srcOrd="3" destOrd="0" presId="urn:microsoft.com/office/officeart/2005/8/layout/bProcess4"/>
    <dgm:cxn modelId="{B3AAA471-E9A0-1940-88EC-C36C6BC48515}" type="presParOf" srcId="{E6AE62E5-F22F-A249-84B8-9A7ED875E801}" destId="{FE6A82E3-8378-FF48-85B3-0E1E15750101}" srcOrd="4" destOrd="0" presId="urn:microsoft.com/office/officeart/2005/8/layout/bProcess4"/>
    <dgm:cxn modelId="{E861DB53-7BDF-294D-BA22-B740E9F56392}" type="presParOf" srcId="{FE6A82E3-8378-FF48-85B3-0E1E15750101}" destId="{50EEF3C6-C9ED-3147-921C-70063527B05A}" srcOrd="0" destOrd="0" presId="urn:microsoft.com/office/officeart/2005/8/layout/bProcess4"/>
    <dgm:cxn modelId="{6C7E2BF0-2C6F-C949-9C80-7279DE65666F}" type="presParOf" srcId="{FE6A82E3-8378-FF48-85B3-0E1E15750101}" destId="{DAB7678B-E1F8-7747-9930-0FA0220BDD81}" srcOrd="1" destOrd="0" presId="urn:microsoft.com/office/officeart/2005/8/layout/bProcess4"/>
    <dgm:cxn modelId="{E6846D81-E785-F146-9D33-651E5A1A8042}" type="presParOf" srcId="{E6AE62E5-F22F-A249-84B8-9A7ED875E801}" destId="{FFAC7145-1DB5-A242-A709-11134C6D02EC}" srcOrd="5" destOrd="0" presId="urn:microsoft.com/office/officeart/2005/8/layout/bProcess4"/>
    <dgm:cxn modelId="{AA8D8B8A-4B2D-6D47-9F57-EF98396930C7}" type="presParOf" srcId="{E6AE62E5-F22F-A249-84B8-9A7ED875E801}" destId="{D465EE36-1E3C-3840-AED9-93B01E79EB4C}" srcOrd="6" destOrd="0" presId="urn:microsoft.com/office/officeart/2005/8/layout/bProcess4"/>
    <dgm:cxn modelId="{E0A78690-2388-F646-9B89-8DC7E10D5B08}" type="presParOf" srcId="{D465EE36-1E3C-3840-AED9-93B01E79EB4C}" destId="{FBB8BBA9-8BC1-C649-8125-9F7EACE62F6E}" srcOrd="0" destOrd="0" presId="urn:microsoft.com/office/officeart/2005/8/layout/bProcess4"/>
    <dgm:cxn modelId="{94D881E0-2F01-EA44-8654-BB9775CC57DD}" type="presParOf" srcId="{D465EE36-1E3C-3840-AED9-93B01E79EB4C}" destId="{468D369E-D1FB-9A49-A982-6DDB829408DA}" srcOrd="1" destOrd="0" presId="urn:microsoft.com/office/officeart/2005/8/layout/bProcess4"/>
    <dgm:cxn modelId="{4831E4BF-3B2E-EB44-BEA2-44BA6E9CAB0E}" type="presParOf" srcId="{E6AE62E5-F22F-A249-84B8-9A7ED875E801}" destId="{52D5ADCE-A877-DC48-92BC-008A847DA145}" srcOrd="7" destOrd="0" presId="urn:microsoft.com/office/officeart/2005/8/layout/bProcess4"/>
    <dgm:cxn modelId="{21045746-DF0F-A844-9717-2F1BA4A6B34F}" type="presParOf" srcId="{E6AE62E5-F22F-A249-84B8-9A7ED875E801}" destId="{D421C4F7-4876-C540-9E38-6A5B1D1FA838}" srcOrd="8" destOrd="0" presId="urn:microsoft.com/office/officeart/2005/8/layout/bProcess4"/>
    <dgm:cxn modelId="{D4B83F70-B07D-E540-BD51-F46655CBC532}" type="presParOf" srcId="{D421C4F7-4876-C540-9E38-6A5B1D1FA838}" destId="{8AFE03E9-398B-9144-9C77-F5A0390CEC07}" srcOrd="0" destOrd="0" presId="urn:microsoft.com/office/officeart/2005/8/layout/bProcess4"/>
    <dgm:cxn modelId="{74971A48-19DB-F64E-97E4-442B80C7946E}" type="presParOf" srcId="{D421C4F7-4876-C540-9E38-6A5B1D1FA838}" destId="{10E1189F-08F6-2B44-82AE-366F37EF201A}" srcOrd="1" destOrd="0" presId="urn:microsoft.com/office/officeart/2005/8/layout/bProcess4"/>
    <dgm:cxn modelId="{136F8E53-5304-7D41-BB2E-E6ABAEDB64BA}" type="presParOf" srcId="{E6AE62E5-F22F-A249-84B8-9A7ED875E801}" destId="{7F6FE995-4DFC-8643-992D-4DEAEDF751BB}" srcOrd="9" destOrd="0" presId="urn:microsoft.com/office/officeart/2005/8/layout/bProcess4"/>
    <dgm:cxn modelId="{9180E371-A35C-8B40-B972-676E170291DF}" type="presParOf" srcId="{E6AE62E5-F22F-A249-84B8-9A7ED875E801}" destId="{F3D12593-E7A5-314D-B413-A7CE469C20F0}" srcOrd="10" destOrd="0" presId="urn:microsoft.com/office/officeart/2005/8/layout/bProcess4"/>
    <dgm:cxn modelId="{149D1E7E-71D7-B04E-A2D1-3E8F3D7378D9}" type="presParOf" srcId="{F3D12593-E7A5-314D-B413-A7CE469C20F0}" destId="{F6BF98C8-7C5D-A84E-A277-6163FC6E3CD2}" srcOrd="0" destOrd="0" presId="urn:microsoft.com/office/officeart/2005/8/layout/bProcess4"/>
    <dgm:cxn modelId="{3407ADE1-C254-9542-97A4-93995CF4615A}" type="presParOf" srcId="{F3D12593-E7A5-314D-B413-A7CE469C20F0}" destId="{B1D8C03C-22FC-A743-A304-849AE7852067}"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77245A-E91F-E243-81BF-AE76478DC626}">
      <dsp:nvSpPr>
        <dsp:cNvPr id="0" name=""/>
        <dsp:cNvSpPr/>
      </dsp:nvSpPr>
      <dsp:spPr>
        <a:xfrm rot="5400000">
          <a:off x="1448906" y="513895"/>
          <a:ext cx="799306" cy="9661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D35D26-4B47-F347-995D-1A953C1E4509}">
      <dsp:nvSpPr>
        <dsp:cNvPr id="0" name=""/>
        <dsp:cNvSpPr/>
      </dsp:nvSpPr>
      <dsp:spPr>
        <a:xfrm>
          <a:off x="1181500" y="1093"/>
          <a:ext cx="1972404" cy="6440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Ufficio gare e segreteria</a:t>
          </a:r>
        </a:p>
      </dsp:txBody>
      <dsp:txXfrm>
        <a:off x="1200365" y="19958"/>
        <a:ext cx="1934674" cy="606355"/>
      </dsp:txXfrm>
    </dsp:sp>
    <dsp:sp modelId="{4955882A-C59C-2546-ADA6-F378D86E6EE3}">
      <dsp:nvSpPr>
        <dsp:cNvPr id="0" name=""/>
        <dsp:cNvSpPr/>
      </dsp:nvSpPr>
      <dsp:spPr>
        <a:xfrm rot="5400000">
          <a:off x="1448906" y="1319002"/>
          <a:ext cx="799306" cy="9661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5C0356F-6716-7D40-B2E2-F3BFB9AE268B}">
      <dsp:nvSpPr>
        <dsp:cNvPr id="0" name=""/>
        <dsp:cNvSpPr/>
      </dsp:nvSpPr>
      <dsp:spPr>
        <a:xfrm>
          <a:off x="1181500" y="806200"/>
          <a:ext cx="1972404" cy="6440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Necessità dei club</a:t>
          </a:r>
        </a:p>
      </dsp:txBody>
      <dsp:txXfrm>
        <a:off x="1200365" y="825065"/>
        <a:ext cx="1934674" cy="606355"/>
      </dsp:txXfrm>
    </dsp:sp>
    <dsp:sp modelId="{FFAC7145-1DB5-A242-A709-11134C6D02EC}">
      <dsp:nvSpPr>
        <dsp:cNvPr id="0" name=""/>
        <dsp:cNvSpPr/>
      </dsp:nvSpPr>
      <dsp:spPr>
        <a:xfrm>
          <a:off x="1853889" y="1721555"/>
          <a:ext cx="2316015" cy="9661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B7678B-E1F8-7747-9930-0FA0220BDD81}">
      <dsp:nvSpPr>
        <dsp:cNvPr id="0" name=""/>
        <dsp:cNvSpPr/>
      </dsp:nvSpPr>
      <dsp:spPr>
        <a:xfrm>
          <a:off x="1181500" y="1611307"/>
          <a:ext cx="1972404" cy="6440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Preparazione</a:t>
          </a:r>
          <a:br>
            <a:rPr lang="it-IT" sz="1700" kern="1200" dirty="0"/>
          </a:br>
          <a:r>
            <a:rPr lang="it-IT" sz="1700" kern="1200" dirty="0"/>
            <a:t>del tracciato</a:t>
          </a:r>
        </a:p>
      </dsp:txBody>
      <dsp:txXfrm>
        <a:off x="1200365" y="1630172"/>
        <a:ext cx="1934674" cy="606355"/>
      </dsp:txXfrm>
    </dsp:sp>
    <dsp:sp modelId="{52D5ADCE-A877-DC48-92BC-008A847DA145}">
      <dsp:nvSpPr>
        <dsp:cNvPr id="0" name=""/>
        <dsp:cNvSpPr/>
      </dsp:nvSpPr>
      <dsp:spPr>
        <a:xfrm rot="16200000">
          <a:off x="3775558" y="1319002"/>
          <a:ext cx="799306" cy="9661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68D369E-D1FB-9A49-A982-6DDB829408DA}">
      <dsp:nvSpPr>
        <dsp:cNvPr id="0" name=""/>
        <dsp:cNvSpPr/>
      </dsp:nvSpPr>
      <dsp:spPr>
        <a:xfrm>
          <a:off x="3512241" y="1611307"/>
          <a:ext cx="1964224" cy="6440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Servizio medico e di soccorso</a:t>
          </a:r>
        </a:p>
      </dsp:txBody>
      <dsp:txXfrm>
        <a:off x="3531106" y="1630172"/>
        <a:ext cx="1926494" cy="606355"/>
      </dsp:txXfrm>
    </dsp:sp>
    <dsp:sp modelId="{7F6FE995-4DFC-8643-992D-4DEAEDF751BB}">
      <dsp:nvSpPr>
        <dsp:cNvPr id="0" name=""/>
        <dsp:cNvSpPr/>
      </dsp:nvSpPr>
      <dsp:spPr>
        <a:xfrm rot="16200000">
          <a:off x="3775558" y="513895"/>
          <a:ext cx="799306" cy="96612"/>
        </a:xfrm>
        <a:prstGeom prst="rect">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E1189F-08F6-2B44-82AE-366F37EF201A}">
      <dsp:nvSpPr>
        <dsp:cNvPr id="0" name=""/>
        <dsp:cNvSpPr/>
      </dsp:nvSpPr>
      <dsp:spPr>
        <a:xfrm>
          <a:off x="3508151" y="806200"/>
          <a:ext cx="1972404" cy="6440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Cronometraggio</a:t>
          </a:r>
          <a:br>
            <a:rPr lang="it-IT" sz="1700" kern="1200" dirty="0"/>
          </a:br>
          <a:r>
            <a:rPr lang="it-IT" sz="1700" kern="1200" dirty="0"/>
            <a:t>ed elaborazione dati</a:t>
          </a:r>
        </a:p>
      </dsp:txBody>
      <dsp:txXfrm>
        <a:off x="3527016" y="825065"/>
        <a:ext cx="1934674" cy="606355"/>
      </dsp:txXfrm>
    </dsp:sp>
    <dsp:sp modelId="{B1D8C03C-22FC-A743-A304-849AE7852067}">
      <dsp:nvSpPr>
        <dsp:cNvPr id="0" name=""/>
        <dsp:cNvSpPr/>
      </dsp:nvSpPr>
      <dsp:spPr>
        <a:xfrm>
          <a:off x="3508151" y="1093"/>
          <a:ext cx="1972404" cy="6440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it-IT" sz="1700" kern="1200" dirty="0"/>
            <a:t>Controllo e gestione della gara </a:t>
          </a:r>
        </a:p>
      </dsp:txBody>
      <dsp:txXfrm>
        <a:off x="3527016" y="19958"/>
        <a:ext cx="1934674" cy="60635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5AE7A7-B8F6-4857-B091-76A4DB9F8A4A}" type="datetimeFigureOut">
              <a:rPr lang="en-GB" smtClean="0"/>
              <a:t>21/06/2022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877D77-4B71-4E04-AA14-14F725EAEA49}" type="slidenum">
              <a:rPr lang="en-GB" smtClean="0"/>
              <a:t>‹N›</a:t>
            </a:fld>
            <a:endParaRPr lang="en-GB"/>
          </a:p>
        </p:txBody>
      </p:sp>
    </p:spTree>
    <p:extLst>
      <p:ext uri="{BB962C8B-B14F-4D97-AF65-F5344CB8AC3E}">
        <p14:creationId xmlns:p14="http://schemas.microsoft.com/office/powerpoint/2010/main" val="1506178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257900-3E5A-4096-8812-38141E0DF220}" type="slidenum">
              <a:rPr lang="it-IT" smtClean="0"/>
              <a:t>1</a:t>
            </a:fld>
            <a:endParaRPr lang="it-IT"/>
          </a:p>
        </p:txBody>
      </p:sp>
    </p:spTree>
    <p:extLst>
      <p:ext uri="{BB962C8B-B14F-4D97-AF65-F5344CB8AC3E}">
        <p14:creationId xmlns:p14="http://schemas.microsoft.com/office/powerpoint/2010/main" val="63172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257900-3E5A-4096-8812-38141E0DF220}" type="slidenum">
              <a:rPr lang="it-IT" smtClean="0"/>
              <a:t>2</a:t>
            </a:fld>
            <a:endParaRPr lang="it-IT"/>
          </a:p>
        </p:txBody>
      </p:sp>
    </p:spTree>
    <p:extLst>
      <p:ext uri="{BB962C8B-B14F-4D97-AF65-F5344CB8AC3E}">
        <p14:creationId xmlns:p14="http://schemas.microsoft.com/office/powerpoint/2010/main" val="1581008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85800" y="1143000"/>
            <a:ext cx="5486400" cy="3086100"/>
          </a:xfrm>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7D257900-3E5A-4096-8812-38141E0DF220}" type="slidenum">
              <a:rPr lang="it-IT" smtClean="0"/>
              <a:t>3</a:t>
            </a:fld>
            <a:endParaRPr lang="it-IT"/>
          </a:p>
        </p:txBody>
      </p:sp>
    </p:spTree>
    <p:extLst>
      <p:ext uri="{BB962C8B-B14F-4D97-AF65-F5344CB8AC3E}">
        <p14:creationId xmlns:p14="http://schemas.microsoft.com/office/powerpoint/2010/main" val="2487163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831564-4DC1-E13C-4E9C-A479C7A0F66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59BA8891-65D0-8FAB-7E19-6B5151D26D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42403426-A212-79D3-0EF6-C29E41295B89}"/>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5" name="Segnaposto piè di pagina 4">
            <a:extLst>
              <a:ext uri="{FF2B5EF4-FFF2-40B4-BE49-F238E27FC236}">
                <a16:creationId xmlns:a16="http://schemas.microsoft.com/office/drawing/2014/main" id="{BC91C823-366E-6E11-6DC5-491E114EFFA2}"/>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893AED13-BB55-BAB9-A621-E54EFC6CB2BD}"/>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1874199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3D838-2C46-E9F0-2968-2C54DD1FFB2E}"/>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476A1FD3-F6D7-1300-AF90-A05E248DC17A}"/>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B8F10541-F244-3766-2FB8-6D6F09812EC3}"/>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5" name="Segnaposto piè di pagina 4">
            <a:extLst>
              <a:ext uri="{FF2B5EF4-FFF2-40B4-BE49-F238E27FC236}">
                <a16:creationId xmlns:a16="http://schemas.microsoft.com/office/drawing/2014/main" id="{263669B0-E8AB-29B0-08FA-85C81DF4806B}"/>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16D44E5B-1546-8AA4-30D6-E2A60B585A98}"/>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3632682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D5242C9B-7E59-6FE1-7F8B-DD17F1738AA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77E45677-EF6A-D351-3039-86BCF086411D}"/>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8019E58A-A84F-69D6-91C2-447A0EBF8B11}"/>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5" name="Segnaposto piè di pagina 4">
            <a:extLst>
              <a:ext uri="{FF2B5EF4-FFF2-40B4-BE49-F238E27FC236}">
                <a16:creationId xmlns:a16="http://schemas.microsoft.com/office/drawing/2014/main" id="{192C7889-6F50-F5A0-63B0-3160A2D04C4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024D9E4C-97EF-6536-5D43-9715341B638F}"/>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933954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titolo">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038CA24-4997-4D1D-9EA2-ADE45D2FFA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5039" y="6175017"/>
            <a:ext cx="5318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3">
            <a:extLst>
              <a:ext uri="{FF2B5EF4-FFF2-40B4-BE49-F238E27FC236}">
                <a16:creationId xmlns:a16="http://schemas.microsoft.com/office/drawing/2014/main" id="{B3EA28A7-F9DF-4843-A5CE-7112E6A47F1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12739" y="6175017"/>
            <a:ext cx="531812" cy="5111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4">
            <a:extLst>
              <a:ext uri="{FF2B5EF4-FFF2-40B4-BE49-F238E27FC236}">
                <a16:creationId xmlns:a16="http://schemas.microsoft.com/office/drawing/2014/main" id="{D7A8A98A-CB4C-4C29-82F8-38B1ED53994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265627" y="6179776"/>
            <a:ext cx="527051" cy="506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5">
            <a:extLst>
              <a:ext uri="{FF2B5EF4-FFF2-40B4-BE49-F238E27FC236}">
                <a16:creationId xmlns:a16="http://schemas.microsoft.com/office/drawing/2014/main" id="{49F0ABA2-7D88-4B89-961B-01E2BE2A7D44}"/>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99174" y="6181366"/>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6">
            <a:extLst>
              <a:ext uri="{FF2B5EF4-FFF2-40B4-BE49-F238E27FC236}">
                <a16:creationId xmlns:a16="http://schemas.microsoft.com/office/drawing/2014/main" id="{3A98AC76-BA80-446C-B092-0448B7870215}"/>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45286" y="6179776"/>
            <a:ext cx="527051" cy="5064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7">
            <a:extLst>
              <a:ext uri="{FF2B5EF4-FFF2-40B4-BE49-F238E27FC236}">
                <a16:creationId xmlns:a16="http://schemas.microsoft.com/office/drawing/2014/main" id="{3F208D09-12A9-4367-B916-820506D1F499}"/>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194574" y="6152791"/>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8">
            <a:extLst>
              <a:ext uri="{FF2B5EF4-FFF2-40B4-BE49-F238E27FC236}">
                <a16:creationId xmlns:a16="http://schemas.microsoft.com/office/drawing/2014/main" id="{EBA32CE8-0F9D-4B1B-81D9-DAD74BD4B1F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5842274" y="6152791"/>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9">
            <a:extLst>
              <a:ext uri="{FF2B5EF4-FFF2-40B4-BE49-F238E27FC236}">
                <a16:creationId xmlns:a16="http://schemas.microsoft.com/office/drawing/2014/main" id="{54F78828-3024-40AB-8C66-8D4BBF7A00D0}"/>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491562" y="6152791"/>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0">
            <a:extLst>
              <a:ext uri="{FF2B5EF4-FFF2-40B4-BE49-F238E27FC236}">
                <a16:creationId xmlns:a16="http://schemas.microsoft.com/office/drawing/2014/main" id="{798CD21A-B667-48E4-BADC-06024933D5B2}"/>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139262" y="6152791"/>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1">
            <a:extLst>
              <a:ext uri="{FF2B5EF4-FFF2-40B4-BE49-F238E27FC236}">
                <a16:creationId xmlns:a16="http://schemas.microsoft.com/office/drawing/2014/main" id="{7D7E0035-66BA-4BCA-82FE-2C85EF794E89}"/>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786962" y="6152791"/>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2">
            <a:extLst>
              <a:ext uri="{FF2B5EF4-FFF2-40B4-BE49-F238E27FC236}">
                <a16:creationId xmlns:a16="http://schemas.microsoft.com/office/drawing/2014/main" id="{460A5F8F-2BBD-41D6-B976-9CA780CE389C}"/>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8434662" y="6152791"/>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13">
            <a:extLst>
              <a:ext uri="{FF2B5EF4-FFF2-40B4-BE49-F238E27FC236}">
                <a16:creationId xmlns:a16="http://schemas.microsoft.com/office/drawing/2014/main" id="{07036436-C04B-4A6F-9E7C-9825A42B45E2}"/>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083948" y="6152791"/>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9" name="Picture 14">
            <a:extLst>
              <a:ext uri="{FF2B5EF4-FFF2-40B4-BE49-F238E27FC236}">
                <a16:creationId xmlns:a16="http://schemas.microsoft.com/office/drawing/2014/main" id="{87035965-8631-4C36-B8C1-DAE8F00288C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9731648" y="6152791"/>
            <a:ext cx="527051" cy="5064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 name="Picture 15">
            <a:extLst>
              <a:ext uri="{FF2B5EF4-FFF2-40B4-BE49-F238E27FC236}">
                <a16:creationId xmlns:a16="http://schemas.microsoft.com/office/drawing/2014/main" id="{4DDE4BE0-B98C-4399-A702-192883AB98A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371892" y="6175017"/>
            <a:ext cx="512763" cy="493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 name="Picture 1">
            <a:extLst>
              <a:ext uri="{FF2B5EF4-FFF2-40B4-BE49-F238E27FC236}">
                <a16:creationId xmlns:a16="http://schemas.microsoft.com/office/drawing/2014/main" id="{0E0FD12C-DBC3-410E-8DDB-ABF01E6C2D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53528" y="157158"/>
            <a:ext cx="3676651" cy="110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27" name="Gruppo 26">
            <a:extLst>
              <a:ext uri="{FF2B5EF4-FFF2-40B4-BE49-F238E27FC236}">
                <a16:creationId xmlns:a16="http://schemas.microsoft.com/office/drawing/2014/main" id="{20D2888B-6E37-4D89-8C68-5A9F2F164A84}"/>
              </a:ext>
            </a:extLst>
          </p:cNvPr>
          <p:cNvGrpSpPr/>
          <p:nvPr userDrawn="1"/>
        </p:nvGrpSpPr>
        <p:grpSpPr>
          <a:xfrm>
            <a:off x="2495690" y="6152790"/>
            <a:ext cx="801470" cy="548052"/>
            <a:chOff x="7012436" y="755328"/>
            <a:chExt cx="3319277" cy="2861968"/>
          </a:xfrm>
        </p:grpSpPr>
        <p:pic>
          <p:nvPicPr>
            <p:cNvPr id="28" name="Immagine 27">
              <a:extLst>
                <a:ext uri="{FF2B5EF4-FFF2-40B4-BE49-F238E27FC236}">
                  <a16:creationId xmlns:a16="http://schemas.microsoft.com/office/drawing/2014/main" id="{3A3DFB46-B987-4EA0-BE17-BAEE1475429D}"/>
                </a:ext>
              </a:extLst>
            </p:cNvPr>
            <p:cNvPicPr>
              <a:picLocks noChangeAspect="1"/>
            </p:cNvPicPr>
            <p:nvPr userDrawn="1"/>
          </p:nvPicPr>
          <p:blipFill rotWithShape="1">
            <a:blip r:embed="rId17"/>
            <a:srcRect l="29713" r="27974" b="48441"/>
            <a:stretch/>
          </p:blipFill>
          <p:spPr>
            <a:xfrm>
              <a:off x="7666313" y="755328"/>
              <a:ext cx="2222270" cy="2673672"/>
            </a:xfrm>
            <a:prstGeom prst="rect">
              <a:avLst/>
            </a:prstGeom>
          </p:spPr>
        </p:pic>
        <p:sp>
          <p:nvSpPr>
            <p:cNvPr id="29" name="Rettangolo 28">
              <a:extLst>
                <a:ext uri="{FF2B5EF4-FFF2-40B4-BE49-F238E27FC236}">
                  <a16:creationId xmlns:a16="http://schemas.microsoft.com/office/drawing/2014/main" id="{D881AB21-AE65-4E6D-9700-98236517B146}"/>
                </a:ext>
              </a:extLst>
            </p:cNvPr>
            <p:cNvSpPr/>
            <p:nvPr userDrawn="1"/>
          </p:nvSpPr>
          <p:spPr>
            <a:xfrm rot="1837068">
              <a:off x="7012436" y="3018100"/>
              <a:ext cx="1943100" cy="5991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ttangolo 29">
              <a:extLst>
                <a:ext uri="{FF2B5EF4-FFF2-40B4-BE49-F238E27FC236}">
                  <a16:creationId xmlns:a16="http://schemas.microsoft.com/office/drawing/2014/main" id="{3558C4B4-7E66-43D9-A811-C1F1521364D3}"/>
                </a:ext>
              </a:extLst>
            </p:cNvPr>
            <p:cNvSpPr/>
            <p:nvPr userDrawn="1"/>
          </p:nvSpPr>
          <p:spPr>
            <a:xfrm rot="3629693">
              <a:off x="9325985" y="2568694"/>
              <a:ext cx="548418" cy="14630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7556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8339BB2-1EA1-583C-33D7-CB1F7CA96DDB}"/>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0E9286E-836E-2754-432C-6DBB7250433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5C74C964-9E05-F495-D960-7BA604F85E1E}"/>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5" name="Segnaposto piè di pagina 4">
            <a:extLst>
              <a:ext uri="{FF2B5EF4-FFF2-40B4-BE49-F238E27FC236}">
                <a16:creationId xmlns:a16="http://schemas.microsoft.com/office/drawing/2014/main" id="{A6C960FC-25C6-7955-B782-70770D0EEDD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484FB3D-96CE-9D77-C245-FBF683EC457C}"/>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420447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1FDEA7-1261-293B-E71D-A93AB2186148}"/>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12D9FDE8-DF3E-F052-0F90-855F1C2C1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FFE470EE-885B-C5EC-997F-B8435D1BD3D6}"/>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5" name="Segnaposto piè di pagina 4">
            <a:extLst>
              <a:ext uri="{FF2B5EF4-FFF2-40B4-BE49-F238E27FC236}">
                <a16:creationId xmlns:a16="http://schemas.microsoft.com/office/drawing/2014/main" id="{79B165D7-24C0-4773-8EFB-BF891575C05E}"/>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87212D06-C541-AE58-2D25-78EE62DC2D4C}"/>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408376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841CB0-79F4-7C4F-2BBB-38E13671F318}"/>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CAB4C3A0-FADB-C23C-EB29-31E668AD1146}"/>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09B39859-03F1-45F7-D4E3-A3B549FC60D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AC35675F-CE06-26AD-D16E-72E0DDFD2617}"/>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6" name="Segnaposto piè di pagina 5">
            <a:extLst>
              <a:ext uri="{FF2B5EF4-FFF2-40B4-BE49-F238E27FC236}">
                <a16:creationId xmlns:a16="http://schemas.microsoft.com/office/drawing/2014/main" id="{51680B67-7FAE-5913-4AE4-5E4DD636ED36}"/>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14850415-A931-E536-B3AE-3ECB6C62512A}"/>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13501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882BE4C-B128-73E0-0B8E-F3AABDF12B20}"/>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0FD868B-EA64-76D8-5063-DD78116DDD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B138B17-C7F4-9CD2-1B73-FB9E37A68C4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88C54B0E-5861-776E-4278-DA69F8CE1B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9CCC5600-8ACE-4716-EFBE-B901FAB64CB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73D250C0-3F03-AB8F-F92C-F6918562140C}"/>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8" name="Segnaposto piè di pagina 7">
            <a:extLst>
              <a:ext uri="{FF2B5EF4-FFF2-40B4-BE49-F238E27FC236}">
                <a16:creationId xmlns:a16="http://schemas.microsoft.com/office/drawing/2014/main" id="{EDE9CD0D-1BF3-5090-CA34-ED6EF55755FE}"/>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26F57618-C8B4-5341-D039-5A0C2A48D199}"/>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315771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3A9905-3E02-0A6C-2927-C2AA249E80A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E70CD4FD-EEFA-83A8-393F-935D6190E728}"/>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4" name="Segnaposto piè di pagina 3">
            <a:extLst>
              <a:ext uri="{FF2B5EF4-FFF2-40B4-BE49-F238E27FC236}">
                <a16:creationId xmlns:a16="http://schemas.microsoft.com/office/drawing/2014/main" id="{2D2AB101-A26C-EFCC-97C9-FEAC8B5108DB}"/>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D28FBB9C-9037-E86C-CE5D-75DB5E2BAB3C}"/>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1076697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0540C110-7326-AC93-840D-003B02E6866D}"/>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3" name="Segnaposto piè di pagina 2">
            <a:extLst>
              <a:ext uri="{FF2B5EF4-FFF2-40B4-BE49-F238E27FC236}">
                <a16:creationId xmlns:a16="http://schemas.microsoft.com/office/drawing/2014/main" id="{6FD02821-D9D2-103D-DC6A-947D5365359A}"/>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DD9A18C4-F1C6-9D19-D45E-2D025D7881E5}"/>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3443840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1BEB20-A99E-AA8F-4C5A-1716DBE57AB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E89870DF-5867-C788-375B-F5328C5DAF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C66E47B9-AD9E-A1B5-19F1-5C6EB68ACF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98E58A7-5303-E4C1-0DDD-E0F1973EA6FE}"/>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6" name="Segnaposto piè di pagina 5">
            <a:extLst>
              <a:ext uri="{FF2B5EF4-FFF2-40B4-BE49-F238E27FC236}">
                <a16:creationId xmlns:a16="http://schemas.microsoft.com/office/drawing/2014/main" id="{5F39BD8B-D1AF-7E86-A8C6-EBA96E3DD909}"/>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AAA20B44-DE9F-CC28-DB0C-0A04CCE89CDE}"/>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154426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645453C-D15C-F65B-6C87-60E4509D768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D255CAED-703D-B302-6034-52675ED317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F114DCE8-DD87-5FB9-AD32-B0550575BF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1477B37-EEF8-46E0-0132-300586E5C63B}"/>
              </a:ext>
            </a:extLst>
          </p:cNvPr>
          <p:cNvSpPr>
            <a:spLocks noGrp="1"/>
          </p:cNvSpPr>
          <p:nvPr>
            <p:ph type="dt" sz="half" idx="10"/>
          </p:nvPr>
        </p:nvSpPr>
        <p:spPr/>
        <p:txBody>
          <a:bodyPr/>
          <a:lstStyle/>
          <a:p>
            <a:fld id="{D2565CEF-0E48-45C4-8B48-DF4DD9B4491B}" type="datetimeFigureOut">
              <a:rPr lang="en-GB" smtClean="0"/>
              <a:t>21/06/2022</a:t>
            </a:fld>
            <a:endParaRPr lang="en-GB"/>
          </a:p>
        </p:txBody>
      </p:sp>
      <p:sp>
        <p:nvSpPr>
          <p:cNvPr id="6" name="Segnaposto piè di pagina 5">
            <a:extLst>
              <a:ext uri="{FF2B5EF4-FFF2-40B4-BE49-F238E27FC236}">
                <a16:creationId xmlns:a16="http://schemas.microsoft.com/office/drawing/2014/main" id="{A8D8C638-9100-59EC-5789-D716CA6CD8FF}"/>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BD7E092F-0CF6-D1AA-EBBD-343454072823}"/>
              </a:ext>
            </a:extLst>
          </p:cNvPr>
          <p:cNvSpPr>
            <a:spLocks noGrp="1"/>
          </p:cNvSpPr>
          <p:nvPr>
            <p:ph type="sldNum" sz="quarter" idx="12"/>
          </p:nvPr>
        </p:nvSpPr>
        <p:spPr/>
        <p:txBody>
          <a:bodyPr/>
          <a:lstStyle/>
          <a:p>
            <a:fld id="{E777C7C5-4028-4691-9DA5-2F6FA912C21D}" type="slidenum">
              <a:rPr lang="en-GB" smtClean="0"/>
              <a:t>‹N›</a:t>
            </a:fld>
            <a:endParaRPr lang="en-GB"/>
          </a:p>
        </p:txBody>
      </p:sp>
    </p:spTree>
    <p:extLst>
      <p:ext uri="{BB962C8B-B14F-4D97-AF65-F5344CB8AC3E}">
        <p14:creationId xmlns:p14="http://schemas.microsoft.com/office/powerpoint/2010/main" val="4133160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23BED6D5-530E-90F0-1F6C-B18847594C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6A7946D1-0031-F786-2E11-282C20B337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E3340DE2-F8DA-F9B4-44A2-AB6967AC81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65CEF-0E48-45C4-8B48-DF4DD9B4491B}" type="datetimeFigureOut">
              <a:rPr lang="en-GB" smtClean="0"/>
              <a:t>21/06/2022</a:t>
            </a:fld>
            <a:endParaRPr lang="en-GB"/>
          </a:p>
        </p:txBody>
      </p:sp>
      <p:sp>
        <p:nvSpPr>
          <p:cNvPr id="5" name="Segnaposto piè di pagina 4">
            <a:extLst>
              <a:ext uri="{FF2B5EF4-FFF2-40B4-BE49-F238E27FC236}">
                <a16:creationId xmlns:a16="http://schemas.microsoft.com/office/drawing/2014/main" id="{76FD9FEF-5B45-E3AB-DF75-3139D7EA5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8823BA93-4451-3DE5-BAA6-32FF231DF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77C7C5-4028-4691-9DA5-2F6FA912C21D}" type="slidenum">
              <a:rPr lang="en-GB" smtClean="0"/>
              <a:t>‹N›</a:t>
            </a:fld>
            <a:endParaRPr lang="en-GB"/>
          </a:p>
        </p:txBody>
      </p:sp>
    </p:spTree>
    <p:extLst>
      <p:ext uri="{BB962C8B-B14F-4D97-AF65-F5344CB8AC3E}">
        <p14:creationId xmlns:p14="http://schemas.microsoft.com/office/powerpoint/2010/main" val="72687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slideLayout" Target="../slideLayouts/slideLayout12.xml"/><Relationship Id="rId5" Type="http://schemas.microsoft.com/office/2007/relationships/hdphoto" Target="../media/hdphoto3.wdp"/><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2.bin"/><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0.tiff"/><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9.jpeg"/><Relationship Id="rId4" Type="http://schemas.openxmlformats.org/officeDocument/2006/relationships/image" Target="../media/image18.pn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0.png"/><Relationship Id="rId1" Type="http://schemas.openxmlformats.org/officeDocument/2006/relationships/slideLayout" Target="../slideLayouts/slideLayout12.xml"/><Relationship Id="rId6" Type="http://schemas.openxmlformats.org/officeDocument/2006/relationships/chart" Target="../charts/chart1.xml"/><Relationship Id="rId5" Type="http://schemas.microsoft.com/office/2007/relationships/hdphoto" Target="../media/hdphoto2.wdp"/><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
            <a:extLst>
              <a:ext uri="{FF2B5EF4-FFF2-40B4-BE49-F238E27FC236}">
                <a16:creationId xmlns:a16="http://schemas.microsoft.com/office/drawing/2014/main" id="{47AE0FE5-C257-4141-833D-1DAAF833A0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28" y="157158"/>
            <a:ext cx="3676651" cy="1104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Immagine 2">
            <a:extLst>
              <a:ext uri="{FF2B5EF4-FFF2-40B4-BE49-F238E27FC236}">
                <a16:creationId xmlns:a16="http://schemas.microsoft.com/office/drawing/2014/main" id="{E3843CB9-A913-4773-B027-BFD2EEC43733}"/>
              </a:ext>
            </a:extLst>
          </p:cNvPr>
          <p:cNvPicPr>
            <a:picLocks noChangeAspect="1"/>
          </p:cNvPicPr>
          <p:nvPr/>
        </p:nvPicPr>
        <p:blipFill>
          <a:blip r:embed="rId4"/>
          <a:stretch>
            <a:fillRect/>
          </a:stretch>
        </p:blipFill>
        <p:spPr>
          <a:xfrm>
            <a:off x="6096000" y="709608"/>
            <a:ext cx="5252002" cy="5185689"/>
          </a:xfrm>
          <a:prstGeom prst="rect">
            <a:avLst/>
          </a:prstGeom>
        </p:spPr>
      </p:pic>
      <p:sp>
        <p:nvSpPr>
          <p:cNvPr id="4" name="CasellaDiTesto 3">
            <a:extLst>
              <a:ext uri="{FF2B5EF4-FFF2-40B4-BE49-F238E27FC236}">
                <a16:creationId xmlns:a16="http://schemas.microsoft.com/office/drawing/2014/main" id="{505B53BB-84F0-4CE6-9B1C-E6936AAF4D57}"/>
              </a:ext>
            </a:extLst>
          </p:cNvPr>
          <p:cNvSpPr txBox="1"/>
          <p:nvPr/>
        </p:nvSpPr>
        <p:spPr>
          <a:xfrm>
            <a:off x="622852" y="2967335"/>
            <a:ext cx="5473148" cy="2062103"/>
          </a:xfrm>
          <a:prstGeom prst="rect">
            <a:avLst/>
          </a:prstGeom>
          <a:noFill/>
        </p:spPr>
        <p:txBody>
          <a:bodyPr wrap="square" rtlCol="0">
            <a:spAutoFit/>
          </a:bodyPr>
          <a:lstStyle/>
          <a:p>
            <a:pPr algn="ctr"/>
            <a:r>
              <a:rPr lang="it-IT" sz="3200" b="1" dirty="0"/>
              <a:t>AGGIORNAMENTO NAZIONALE GIUDICI DI GARA</a:t>
            </a:r>
          </a:p>
          <a:p>
            <a:pPr algn="ctr"/>
            <a:endParaRPr lang="it-IT" sz="3200" b="1" dirty="0"/>
          </a:p>
          <a:p>
            <a:pPr algn="ctr"/>
            <a:r>
              <a:rPr lang="it-IT" sz="3200" b="1" dirty="0"/>
              <a:t>Team - 07/06/2022</a:t>
            </a:r>
            <a:endParaRPr lang="en-GB" sz="3200" b="1" dirty="0"/>
          </a:p>
        </p:txBody>
      </p:sp>
    </p:spTree>
    <p:extLst>
      <p:ext uri="{BB962C8B-B14F-4D97-AF65-F5344CB8AC3E}">
        <p14:creationId xmlns:p14="http://schemas.microsoft.com/office/powerpoint/2010/main" val="2518030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2606169" y="218934"/>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a:t>
            </a:r>
            <a:r>
              <a:rPr lang="it-IT" sz="2800" b="1" i="1" u="sng" dirty="0" err="1">
                <a:solidFill>
                  <a:schemeClr val="accent1">
                    <a:lumMod val="50000"/>
                  </a:schemeClr>
                </a:solidFill>
              </a:rPr>
              <a:t>CpI</a:t>
            </a:r>
            <a:r>
              <a:rPr lang="it-IT" sz="2800" b="1" i="1" u="sng" dirty="0">
                <a:solidFill>
                  <a:schemeClr val="accent1">
                    <a:lumMod val="50000"/>
                  </a:schemeClr>
                </a:solidFill>
              </a:rPr>
              <a:t> e CI</a:t>
            </a:r>
          </a:p>
          <a:p>
            <a:pPr algn="ctr"/>
            <a:r>
              <a:rPr lang="it-IT" sz="2800" i="1" dirty="0">
                <a:solidFill>
                  <a:schemeClr val="accent1">
                    <a:lumMod val="50000"/>
                  </a:schemeClr>
                </a:solidFill>
              </a:rPr>
              <a:t>Distanze, categorie e gruppi</a:t>
            </a:r>
          </a:p>
        </p:txBody>
      </p:sp>
      <p:sp>
        <p:nvSpPr>
          <p:cNvPr id="8" name="CasellaDiTesto 7">
            <a:extLst>
              <a:ext uri="{FF2B5EF4-FFF2-40B4-BE49-F238E27FC236}">
                <a16:creationId xmlns:a16="http://schemas.microsoft.com/office/drawing/2014/main" id="{CFFA3D19-A5C3-4A58-A167-2AC466198467}"/>
              </a:ext>
            </a:extLst>
          </p:cNvPr>
          <p:cNvSpPr txBox="1"/>
          <p:nvPr/>
        </p:nvSpPr>
        <p:spPr>
          <a:xfrm>
            <a:off x="2924211" y="5593719"/>
            <a:ext cx="6997169" cy="369332"/>
          </a:xfrm>
          <a:prstGeom prst="rect">
            <a:avLst/>
          </a:prstGeom>
          <a:noFill/>
          <a:ln w="38100">
            <a:solidFill>
              <a:srgbClr val="FF0000"/>
            </a:solidFill>
          </a:ln>
        </p:spPr>
        <p:txBody>
          <a:bodyPr wrap="square">
            <a:spAutoFit/>
          </a:bodyPr>
          <a:lstStyle/>
          <a:p>
            <a:r>
              <a:rPr lang="it-IT" b="1" dirty="0"/>
              <a:t>La partecipazione è consentita soltanto nella propria categoria o gruppo</a:t>
            </a:r>
            <a:endParaRPr lang="en-GB" b="1" dirty="0"/>
          </a:p>
        </p:txBody>
      </p:sp>
      <p:pic>
        <p:nvPicPr>
          <p:cNvPr id="3" name="Immagine 2">
            <a:extLst>
              <a:ext uri="{FF2B5EF4-FFF2-40B4-BE49-F238E27FC236}">
                <a16:creationId xmlns:a16="http://schemas.microsoft.com/office/drawing/2014/main" id="{D10E41B6-589B-4853-89AE-39055ABFCF05}"/>
              </a:ext>
            </a:extLst>
          </p:cNvPr>
          <p:cNvPicPr>
            <a:picLocks noChangeAspect="1"/>
          </p:cNvPicPr>
          <p:nvPr/>
        </p:nvPicPr>
        <p:blipFill>
          <a:blip r:embed="rId2"/>
          <a:stretch>
            <a:fillRect/>
          </a:stretch>
        </p:blipFill>
        <p:spPr>
          <a:xfrm>
            <a:off x="2353846" y="1323891"/>
            <a:ext cx="8137900" cy="4118978"/>
          </a:xfrm>
          <a:prstGeom prst="rect">
            <a:avLst/>
          </a:prstGeom>
        </p:spPr>
      </p:pic>
    </p:spTree>
    <p:extLst>
      <p:ext uri="{BB962C8B-B14F-4D97-AF65-F5344CB8AC3E}">
        <p14:creationId xmlns:p14="http://schemas.microsoft.com/office/powerpoint/2010/main" val="12531118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a:t>
            </a:r>
            <a:r>
              <a:rPr lang="it-IT" sz="2800" b="1" i="1" u="sng" dirty="0" err="1">
                <a:solidFill>
                  <a:schemeClr val="accent1">
                    <a:lumMod val="50000"/>
                  </a:schemeClr>
                </a:solidFill>
              </a:rPr>
              <a:t>CpI</a:t>
            </a:r>
            <a:r>
              <a:rPr lang="it-IT" sz="2800" b="1" i="1" u="sng" dirty="0">
                <a:solidFill>
                  <a:schemeClr val="accent1">
                    <a:lumMod val="50000"/>
                  </a:schemeClr>
                </a:solidFill>
              </a:rPr>
              <a:t> e CI</a:t>
            </a:r>
          </a:p>
          <a:p>
            <a:pPr algn="ctr"/>
            <a:r>
              <a:rPr lang="it-IT" sz="2800" i="1" dirty="0">
                <a:solidFill>
                  <a:schemeClr val="accent1">
                    <a:lumMod val="50000"/>
                  </a:schemeClr>
                </a:solidFill>
              </a:rPr>
              <a:t>Distanze, categorie e gruppi</a:t>
            </a:r>
          </a:p>
        </p:txBody>
      </p:sp>
      <p:sp>
        <p:nvSpPr>
          <p:cNvPr id="10" name="CasellaDiTesto 9">
            <a:extLst>
              <a:ext uri="{FF2B5EF4-FFF2-40B4-BE49-F238E27FC236}">
                <a16:creationId xmlns:a16="http://schemas.microsoft.com/office/drawing/2014/main" id="{1C07C055-D295-4ADA-A0A8-8B958E740E95}"/>
              </a:ext>
            </a:extLst>
          </p:cNvPr>
          <p:cNvSpPr txBox="1"/>
          <p:nvPr/>
        </p:nvSpPr>
        <p:spPr>
          <a:xfrm>
            <a:off x="450574" y="1258908"/>
            <a:ext cx="11410122" cy="1015663"/>
          </a:xfrm>
          <a:prstGeom prst="rect">
            <a:avLst/>
          </a:prstGeom>
          <a:noFill/>
        </p:spPr>
        <p:txBody>
          <a:bodyPr wrap="square" rtlCol="0">
            <a:spAutoFit/>
          </a:bodyPr>
          <a:lstStyle/>
          <a:p>
            <a:r>
              <a:rPr lang="it-IT" sz="2000" b="1" i="1" u="sng" dirty="0">
                <a:solidFill>
                  <a:schemeClr val="accent1">
                    <a:lumMod val="50000"/>
                  </a:schemeClr>
                </a:solidFill>
              </a:rPr>
              <a:t>Iscrizioni</a:t>
            </a:r>
          </a:p>
          <a:p>
            <a:r>
              <a:rPr lang="it-IT" sz="2000" dirty="0"/>
              <a:t>Non oltre le ore 14 del giorno antecedente alla competizione sempre utilizzando FISI ONLINE anche quando la gara è al pomeriggio</a:t>
            </a:r>
            <a:endParaRPr lang="en-GB" sz="2000" dirty="0"/>
          </a:p>
        </p:txBody>
      </p:sp>
      <p:sp>
        <p:nvSpPr>
          <p:cNvPr id="12" name="CasellaDiTesto 11">
            <a:extLst>
              <a:ext uri="{FF2B5EF4-FFF2-40B4-BE49-F238E27FC236}">
                <a16:creationId xmlns:a16="http://schemas.microsoft.com/office/drawing/2014/main" id="{15AB6179-9DAE-40C1-AF39-7AA5539B5C24}"/>
              </a:ext>
            </a:extLst>
          </p:cNvPr>
          <p:cNvSpPr txBox="1"/>
          <p:nvPr/>
        </p:nvSpPr>
        <p:spPr>
          <a:xfrm>
            <a:off x="450574" y="2467726"/>
            <a:ext cx="11410122" cy="2862322"/>
          </a:xfrm>
          <a:prstGeom prst="rect">
            <a:avLst/>
          </a:prstGeom>
          <a:noFill/>
        </p:spPr>
        <p:txBody>
          <a:bodyPr wrap="square" rtlCol="0">
            <a:spAutoFit/>
          </a:bodyPr>
          <a:lstStyle/>
          <a:p>
            <a:r>
              <a:rPr lang="it-IT" sz="2000" b="1" i="1" u="sng" dirty="0">
                <a:solidFill>
                  <a:schemeClr val="accent1">
                    <a:lumMod val="50000"/>
                  </a:schemeClr>
                </a:solidFill>
              </a:rPr>
              <a:t>Partecipazione straniera</a:t>
            </a:r>
          </a:p>
          <a:p>
            <a:pPr algn="just"/>
            <a:r>
              <a:rPr lang="it-IT" sz="2000" dirty="0"/>
              <a:t>Possono partecipare atleti tesserati per federazioni straniere se la competizione è “open”</a:t>
            </a:r>
          </a:p>
          <a:p>
            <a:pPr algn="just"/>
            <a:endParaRPr lang="it-IT" sz="2000" dirty="0"/>
          </a:p>
          <a:p>
            <a:pPr algn="just"/>
            <a:r>
              <a:rPr lang="it-IT" sz="2000" b="1" dirty="0"/>
              <a:t>1.13.1 - GARE OPEN: </a:t>
            </a:r>
            <a:r>
              <a:rPr lang="it-IT" sz="2000" dirty="0"/>
              <a:t>Competizioni a cui possono prendere parte atleti tesserati a Federazioni straniere invitate dalla società organizzatrice.  </a:t>
            </a:r>
          </a:p>
          <a:p>
            <a:pPr algn="just"/>
            <a:r>
              <a:rPr lang="it-IT" sz="2000" dirty="0"/>
              <a:t>Gli atleti per partecipare dovranno:</a:t>
            </a:r>
          </a:p>
          <a:p>
            <a:pPr marL="342900" indent="-342900" algn="just">
              <a:buFont typeface="Arial" panose="020B0604020202020204" pitchFamily="34" charset="0"/>
              <a:buChar char="•"/>
            </a:pPr>
            <a:r>
              <a:rPr lang="it-IT" sz="2000" b="1" i="1" dirty="0"/>
              <a:t>O</a:t>
            </a:r>
            <a:r>
              <a:rPr lang="it-IT" sz="2000" dirty="0"/>
              <a:t> essere </a:t>
            </a:r>
            <a:r>
              <a:rPr lang="it-IT" sz="2000" b="1" dirty="0"/>
              <a:t>Iscritti dalla federazione straniera </a:t>
            </a:r>
            <a:r>
              <a:rPr lang="it-IT" sz="2000" dirty="0"/>
              <a:t>che certifichi la regolare affiliazione a società straniere e idoneità medica</a:t>
            </a:r>
          </a:p>
          <a:p>
            <a:pPr marL="342900" indent="-342900">
              <a:buFont typeface="Arial" panose="020B0604020202020204" pitchFamily="34" charset="0"/>
              <a:buChar char="•"/>
            </a:pPr>
            <a:r>
              <a:rPr lang="it-IT" sz="2000" b="1" i="1" dirty="0"/>
              <a:t>O</a:t>
            </a:r>
            <a:r>
              <a:rPr lang="it-IT" sz="2000" dirty="0"/>
              <a:t> Avere </a:t>
            </a:r>
            <a:r>
              <a:rPr lang="it-IT" sz="2000" b="1" dirty="0"/>
              <a:t>codice FIS attivo</a:t>
            </a:r>
            <a:endParaRPr lang="it-IT" sz="2000" dirty="0"/>
          </a:p>
        </p:txBody>
      </p:sp>
    </p:spTree>
    <p:extLst>
      <p:ext uri="{BB962C8B-B14F-4D97-AF65-F5344CB8AC3E}">
        <p14:creationId xmlns:p14="http://schemas.microsoft.com/office/powerpoint/2010/main" val="3568972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a:t>
            </a:r>
            <a:r>
              <a:rPr lang="it-IT" sz="2800" b="1" i="1" u="sng" dirty="0" err="1">
                <a:solidFill>
                  <a:schemeClr val="accent1">
                    <a:lumMod val="50000"/>
                  </a:schemeClr>
                </a:solidFill>
              </a:rPr>
              <a:t>CpI</a:t>
            </a:r>
            <a:r>
              <a:rPr lang="it-IT" sz="2800" b="1" i="1" u="sng" dirty="0">
                <a:solidFill>
                  <a:schemeClr val="accent1">
                    <a:lumMod val="50000"/>
                  </a:schemeClr>
                </a:solidFill>
              </a:rPr>
              <a:t> e CI</a:t>
            </a:r>
          </a:p>
          <a:p>
            <a:pPr algn="ctr"/>
            <a:r>
              <a:rPr lang="it-IT" sz="2800" i="1" dirty="0">
                <a:solidFill>
                  <a:schemeClr val="accent1">
                    <a:lumMod val="50000"/>
                  </a:schemeClr>
                </a:solidFill>
              </a:rPr>
              <a:t>Premiazioni</a:t>
            </a:r>
          </a:p>
        </p:txBody>
      </p:sp>
      <p:cxnSp>
        <p:nvCxnSpPr>
          <p:cNvPr id="3" name="Connettore diritto 2">
            <a:extLst>
              <a:ext uri="{FF2B5EF4-FFF2-40B4-BE49-F238E27FC236}">
                <a16:creationId xmlns:a16="http://schemas.microsoft.com/office/drawing/2014/main" id="{2B7FEE9B-DD4C-486F-9CE0-73DABF8F4BC2}"/>
              </a:ext>
            </a:extLst>
          </p:cNvPr>
          <p:cNvCxnSpPr>
            <a:cxnSpLocks/>
          </p:cNvCxnSpPr>
          <p:nvPr/>
        </p:nvCxnSpPr>
        <p:spPr>
          <a:xfrm>
            <a:off x="5732834" y="1569396"/>
            <a:ext cx="0" cy="320364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 name="CasellaDiTesto 3">
            <a:extLst>
              <a:ext uri="{FF2B5EF4-FFF2-40B4-BE49-F238E27FC236}">
                <a16:creationId xmlns:a16="http://schemas.microsoft.com/office/drawing/2014/main" id="{E4DE6B5B-9732-4119-97F6-F615CA24EA13}"/>
              </a:ext>
            </a:extLst>
          </p:cNvPr>
          <p:cNvSpPr txBox="1"/>
          <p:nvPr/>
        </p:nvSpPr>
        <p:spPr>
          <a:xfrm>
            <a:off x="1729905" y="1258908"/>
            <a:ext cx="2049292" cy="461665"/>
          </a:xfrm>
          <a:prstGeom prst="rect">
            <a:avLst/>
          </a:prstGeom>
          <a:noFill/>
        </p:spPr>
        <p:txBody>
          <a:bodyPr wrap="square" rtlCol="0">
            <a:spAutoFit/>
          </a:bodyPr>
          <a:lstStyle/>
          <a:p>
            <a:r>
              <a:rPr lang="it-IT" sz="2400" b="1" u="sng" dirty="0">
                <a:solidFill>
                  <a:srgbClr val="002060"/>
                </a:solidFill>
              </a:rPr>
              <a:t>Gara </a:t>
            </a:r>
            <a:r>
              <a:rPr lang="it-IT" sz="2400" b="1" u="sng" dirty="0" err="1">
                <a:solidFill>
                  <a:srgbClr val="002060"/>
                </a:solidFill>
              </a:rPr>
              <a:t>Distance</a:t>
            </a:r>
            <a:endParaRPr lang="it-IT" sz="2400" b="1" u="sng" dirty="0">
              <a:solidFill>
                <a:srgbClr val="002060"/>
              </a:solidFill>
            </a:endParaRPr>
          </a:p>
        </p:txBody>
      </p:sp>
      <p:sp>
        <p:nvSpPr>
          <p:cNvPr id="8" name="CasellaDiTesto 7">
            <a:extLst>
              <a:ext uri="{FF2B5EF4-FFF2-40B4-BE49-F238E27FC236}">
                <a16:creationId xmlns:a16="http://schemas.microsoft.com/office/drawing/2014/main" id="{8AEFD173-ACB4-4AE1-8502-4B86AFCAAD15}"/>
              </a:ext>
            </a:extLst>
          </p:cNvPr>
          <p:cNvSpPr txBox="1"/>
          <p:nvPr/>
        </p:nvSpPr>
        <p:spPr>
          <a:xfrm>
            <a:off x="8104762" y="1258908"/>
            <a:ext cx="1718552" cy="461665"/>
          </a:xfrm>
          <a:prstGeom prst="rect">
            <a:avLst/>
          </a:prstGeom>
          <a:noFill/>
        </p:spPr>
        <p:txBody>
          <a:bodyPr wrap="square" rtlCol="0">
            <a:spAutoFit/>
          </a:bodyPr>
          <a:lstStyle/>
          <a:p>
            <a:r>
              <a:rPr lang="it-IT" sz="2400" b="1" u="sng" dirty="0">
                <a:solidFill>
                  <a:srgbClr val="002060"/>
                </a:solidFill>
              </a:rPr>
              <a:t>Gara Sprint</a:t>
            </a:r>
          </a:p>
        </p:txBody>
      </p:sp>
      <p:sp>
        <p:nvSpPr>
          <p:cNvPr id="11" name="CasellaDiTesto 10">
            <a:extLst>
              <a:ext uri="{FF2B5EF4-FFF2-40B4-BE49-F238E27FC236}">
                <a16:creationId xmlns:a16="http://schemas.microsoft.com/office/drawing/2014/main" id="{92155F5C-357E-401C-9A62-EDDA6A4DF018}"/>
              </a:ext>
            </a:extLst>
          </p:cNvPr>
          <p:cNvSpPr txBox="1"/>
          <p:nvPr/>
        </p:nvSpPr>
        <p:spPr>
          <a:xfrm>
            <a:off x="304801" y="1659548"/>
            <a:ext cx="4899500" cy="4247317"/>
          </a:xfrm>
          <a:prstGeom prst="rect">
            <a:avLst/>
          </a:prstGeom>
          <a:noFill/>
        </p:spPr>
        <p:txBody>
          <a:bodyPr wrap="square">
            <a:spAutoFit/>
          </a:bodyPr>
          <a:lstStyle/>
          <a:p>
            <a:r>
              <a:rPr lang="it-IT" dirty="0"/>
              <a:t>Vengono premiate le categorie:</a:t>
            </a:r>
          </a:p>
          <a:p>
            <a:pPr marL="285750" indent="-285750">
              <a:buFont typeface="Arial" panose="020B0604020202020204" pitchFamily="34" charset="0"/>
              <a:buChar char="•"/>
            </a:pPr>
            <a:r>
              <a:rPr lang="it-IT" dirty="0"/>
              <a:t>U10 (tutti)</a:t>
            </a:r>
          </a:p>
          <a:p>
            <a:pPr marL="285750" indent="-285750">
              <a:buFont typeface="Arial" panose="020B0604020202020204" pitchFamily="34" charset="0"/>
              <a:buChar char="•"/>
            </a:pPr>
            <a:r>
              <a:rPr lang="it-IT" dirty="0"/>
              <a:t>U12 (tutti)</a:t>
            </a:r>
          </a:p>
          <a:p>
            <a:pPr marL="285750" indent="-285750">
              <a:buFont typeface="Arial" panose="020B0604020202020204" pitchFamily="34" charset="0"/>
              <a:buChar char="•"/>
            </a:pPr>
            <a:r>
              <a:rPr lang="it-IT" dirty="0"/>
              <a:t>U14 </a:t>
            </a:r>
          </a:p>
          <a:p>
            <a:pPr marL="285750" indent="-285750">
              <a:buFont typeface="Arial" panose="020B0604020202020204" pitchFamily="34" charset="0"/>
              <a:buChar char="•"/>
            </a:pPr>
            <a:r>
              <a:rPr lang="it-IT" dirty="0"/>
              <a:t>U16 </a:t>
            </a:r>
          </a:p>
          <a:p>
            <a:pPr marL="285750" indent="-285750">
              <a:buFont typeface="Arial" panose="020B0604020202020204" pitchFamily="34" charset="0"/>
              <a:buChar char="•"/>
            </a:pPr>
            <a:r>
              <a:rPr lang="it-IT" dirty="0"/>
              <a:t>U18 </a:t>
            </a:r>
          </a:p>
          <a:p>
            <a:pPr marL="285750" indent="-285750">
              <a:buFont typeface="Arial" panose="020B0604020202020204" pitchFamily="34" charset="0"/>
              <a:buChar char="•"/>
            </a:pPr>
            <a:r>
              <a:rPr lang="it-IT" dirty="0"/>
              <a:t>U20</a:t>
            </a:r>
          </a:p>
          <a:p>
            <a:pPr marL="285750" indent="-285750">
              <a:buFont typeface="Arial" panose="020B0604020202020204" pitchFamily="34" charset="0"/>
              <a:buChar char="•"/>
            </a:pPr>
            <a:r>
              <a:rPr lang="it-IT" dirty="0"/>
              <a:t>Assoluta maschili e femminili</a:t>
            </a:r>
          </a:p>
          <a:p>
            <a:pPr marL="285750" indent="-285750">
              <a:buFont typeface="Arial" panose="020B0604020202020204" pitchFamily="34" charset="0"/>
              <a:buChar char="•"/>
            </a:pPr>
            <a:r>
              <a:rPr lang="it-IT" dirty="0"/>
              <a:t>Categorie master </a:t>
            </a:r>
          </a:p>
          <a:p>
            <a:pPr marL="742950" lvl="1" indent="-285750">
              <a:buFont typeface="Arial" panose="020B0604020202020204" pitchFamily="34" charset="0"/>
              <a:buChar char="•"/>
            </a:pPr>
            <a:r>
              <a:rPr lang="it-IT" dirty="0"/>
              <a:t>M2 (1977 - 1968)</a:t>
            </a:r>
          </a:p>
          <a:p>
            <a:pPr marL="742950" lvl="1" indent="-285750">
              <a:buFont typeface="Arial" panose="020B0604020202020204" pitchFamily="34" charset="0"/>
              <a:buChar char="•"/>
            </a:pPr>
            <a:r>
              <a:rPr lang="it-IT" dirty="0"/>
              <a:t>M3 (1967 - 1958)</a:t>
            </a:r>
          </a:p>
          <a:p>
            <a:pPr marL="742950" lvl="1" indent="-285750">
              <a:buFont typeface="Arial" panose="020B0604020202020204" pitchFamily="34" charset="0"/>
              <a:buChar char="•"/>
            </a:pPr>
            <a:r>
              <a:rPr lang="it-IT" dirty="0"/>
              <a:t>M4 (1957 – 1953)</a:t>
            </a:r>
          </a:p>
          <a:p>
            <a:pPr marL="742950" lvl="1" indent="-285750">
              <a:buFont typeface="Arial" panose="020B0604020202020204" pitchFamily="34" charset="0"/>
              <a:buChar char="•"/>
            </a:pPr>
            <a:r>
              <a:rPr lang="it-IT" dirty="0"/>
              <a:t>M5 (1952 e precedenti) </a:t>
            </a:r>
          </a:p>
          <a:p>
            <a:pPr marL="742950" lvl="1" indent="-285750">
              <a:buFont typeface="Arial" panose="020B0604020202020204" pitchFamily="34" charset="0"/>
              <a:buChar char="•"/>
            </a:pPr>
            <a:r>
              <a:rPr lang="it-IT" dirty="0"/>
              <a:t>F2 (1977 - 1968)</a:t>
            </a:r>
          </a:p>
          <a:p>
            <a:pPr marL="742950" lvl="1" indent="-285750">
              <a:buFont typeface="Arial" panose="020B0604020202020204" pitchFamily="34" charset="0"/>
              <a:buChar char="•"/>
            </a:pPr>
            <a:r>
              <a:rPr lang="it-IT" dirty="0"/>
              <a:t>F3-F4 (1967 e precedenti).</a:t>
            </a:r>
          </a:p>
        </p:txBody>
      </p:sp>
      <p:sp>
        <p:nvSpPr>
          <p:cNvPr id="13" name="CasellaDiTesto 12">
            <a:extLst>
              <a:ext uri="{FF2B5EF4-FFF2-40B4-BE49-F238E27FC236}">
                <a16:creationId xmlns:a16="http://schemas.microsoft.com/office/drawing/2014/main" id="{2AD9DD60-ABF8-4A8B-99DE-96F4D03E26D6}"/>
              </a:ext>
            </a:extLst>
          </p:cNvPr>
          <p:cNvSpPr txBox="1"/>
          <p:nvPr/>
        </p:nvSpPr>
        <p:spPr>
          <a:xfrm>
            <a:off x="5875508" y="1720573"/>
            <a:ext cx="6118698" cy="1754326"/>
          </a:xfrm>
          <a:prstGeom prst="rect">
            <a:avLst/>
          </a:prstGeom>
          <a:noFill/>
        </p:spPr>
        <p:txBody>
          <a:bodyPr wrap="square">
            <a:spAutoFit/>
          </a:bodyPr>
          <a:lstStyle/>
          <a:p>
            <a:r>
              <a:rPr lang="it-IT" dirty="0"/>
              <a:t>Vengono premiati i gruppi </a:t>
            </a:r>
          </a:p>
          <a:p>
            <a:pPr marL="285750" indent="-285750">
              <a:buFont typeface="Arial" panose="020B0604020202020204" pitchFamily="34" charset="0"/>
              <a:buChar char="•"/>
            </a:pPr>
            <a:r>
              <a:rPr lang="it-IT" dirty="0"/>
              <a:t>Giovanissimi (tutti)</a:t>
            </a:r>
          </a:p>
          <a:p>
            <a:pPr marL="285750" indent="-285750">
              <a:buFont typeface="Arial" panose="020B0604020202020204" pitchFamily="34" charset="0"/>
              <a:buChar char="•"/>
            </a:pPr>
            <a:r>
              <a:rPr lang="it-IT" dirty="0"/>
              <a:t>Children</a:t>
            </a:r>
          </a:p>
          <a:p>
            <a:pPr marL="285750" indent="-285750">
              <a:buFont typeface="Arial" panose="020B0604020202020204" pitchFamily="34" charset="0"/>
              <a:buChar char="•"/>
            </a:pPr>
            <a:r>
              <a:rPr lang="it-IT" dirty="0"/>
              <a:t>Giovani</a:t>
            </a:r>
          </a:p>
          <a:p>
            <a:pPr marL="285750" indent="-285750">
              <a:buFont typeface="Arial" panose="020B0604020202020204" pitchFamily="34" charset="0"/>
              <a:buChar char="•"/>
            </a:pPr>
            <a:r>
              <a:rPr lang="it-IT" dirty="0"/>
              <a:t>Assoluta maschili e femminili</a:t>
            </a:r>
          </a:p>
          <a:p>
            <a:pPr marL="285750" indent="-285750">
              <a:buFont typeface="Arial" panose="020B0604020202020204" pitchFamily="34" charset="0"/>
              <a:buChar char="•"/>
            </a:pPr>
            <a:r>
              <a:rPr lang="it-IT" dirty="0"/>
              <a:t>Master MBM-MCM (insieme)</a:t>
            </a:r>
          </a:p>
        </p:txBody>
      </p:sp>
      <p:sp>
        <p:nvSpPr>
          <p:cNvPr id="9" name="Rettangolo 8">
            <a:extLst>
              <a:ext uri="{FF2B5EF4-FFF2-40B4-BE49-F238E27FC236}">
                <a16:creationId xmlns:a16="http://schemas.microsoft.com/office/drawing/2014/main" id="{2929D46B-1E9E-429D-ABFA-296EDF82E1C2}"/>
              </a:ext>
            </a:extLst>
          </p:cNvPr>
          <p:cNvSpPr/>
          <p:nvPr/>
        </p:nvSpPr>
        <p:spPr>
          <a:xfrm>
            <a:off x="7066502" y="3659565"/>
            <a:ext cx="3167060" cy="830997"/>
          </a:xfrm>
          <a:prstGeom prst="rect">
            <a:avLst/>
          </a:prstGeom>
          <a:noFill/>
          <a:ln w="38100">
            <a:solidFill>
              <a:srgbClr val="FF0000"/>
            </a:solidFill>
          </a:ln>
        </p:spPr>
        <p:txBody>
          <a:bodyPr wrap="square" lIns="91440" tIns="45720" rIns="91440" bIns="45720">
            <a:spAutoFit/>
          </a:bodyPr>
          <a:lstStyle/>
          <a:p>
            <a:pPr algn="ctr"/>
            <a:r>
              <a:rPr lang="it-IT" sz="2400" i="1" dirty="0">
                <a:ln w="0"/>
                <a:solidFill>
                  <a:schemeClr val="accent1"/>
                </a:solidFill>
                <a:effectLst>
                  <a:outerShdw blurRad="38100" dist="25400" dir="5400000" algn="ctr" rotWithShape="0">
                    <a:srgbClr val="6E747A">
                      <a:alpha val="43000"/>
                    </a:srgbClr>
                  </a:outerShdw>
                </a:effectLst>
              </a:rPr>
              <a:t>PREMIAZIONE ASD </a:t>
            </a:r>
          </a:p>
          <a:p>
            <a:pPr algn="ctr"/>
            <a:r>
              <a:rPr lang="it-IT" sz="2400" i="1" dirty="0">
                <a:ln w="0"/>
                <a:solidFill>
                  <a:schemeClr val="accent1"/>
                </a:solidFill>
                <a:effectLst>
                  <a:outerShdw blurRad="38100" dist="25400" dir="5400000" algn="ctr" rotWithShape="0">
                    <a:srgbClr val="6E747A">
                      <a:alpha val="43000"/>
                    </a:srgbClr>
                  </a:outerShdw>
                </a:effectLst>
              </a:rPr>
              <a:t>A DISCREZIONE DEL CO</a:t>
            </a:r>
            <a:endParaRPr lang="it-IT" sz="2400" b="0" i="1" cap="none" spc="0" dirty="0">
              <a:ln w="0"/>
              <a:solidFill>
                <a:schemeClr val="accent1"/>
              </a:solidFill>
              <a:effectLst>
                <a:outerShdw blurRad="38100" dist="25400" dir="5400000" algn="ctr" rotWithShape="0">
                  <a:srgbClr val="6E747A">
                    <a:alpha val="43000"/>
                  </a:srgbClr>
                </a:outerShdw>
              </a:effectLst>
            </a:endParaRPr>
          </a:p>
        </p:txBody>
      </p:sp>
      <p:pic>
        <p:nvPicPr>
          <p:cNvPr id="15" name="Segnaposto contenuto 13">
            <a:extLst>
              <a:ext uri="{FF2B5EF4-FFF2-40B4-BE49-F238E27FC236}">
                <a16:creationId xmlns:a16="http://schemas.microsoft.com/office/drawing/2014/main" id="{80631A71-6896-47A8-82E0-BCD76EFB2753}"/>
              </a:ext>
            </a:extLst>
          </p:cNvPr>
          <p:cNvPicPr>
            <a:picLocks noChangeAspect="1"/>
          </p:cNvPicPr>
          <p:nvPr/>
        </p:nvPicPr>
        <p:blipFill>
          <a:blip r:embed="rId2"/>
          <a:stretch>
            <a:fillRect/>
          </a:stretch>
        </p:blipFill>
        <p:spPr>
          <a:xfrm>
            <a:off x="5797685" y="4675228"/>
            <a:ext cx="5704695" cy="1498593"/>
          </a:xfrm>
          <a:prstGeom prst="rect">
            <a:avLst/>
          </a:prstGeom>
          <a:ln w="38100">
            <a:noFill/>
          </a:ln>
        </p:spPr>
      </p:pic>
    </p:spTree>
    <p:extLst>
      <p:ext uri="{BB962C8B-B14F-4D97-AF65-F5344CB8AC3E}">
        <p14:creationId xmlns:p14="http://schemas.microsoft.com/office/powerpoint/2010/main" val="3308903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a:t>
            </a:r>
            <a:r>
              <a:rPr lang="it-IT" sz="2800" b="1" i="1" u="sng" dirty="0" err="1">
                <a:solidFill>
                  <a:schemeClr val="accent1">
                    <a:lumMod val="50000"/>
                  </a:schemeClr>
                </a:solidFill>
              </a:rPr>
              <a:t>CpI</a:t>
            </a:r>
            <a:r>
              <a:rPr lang="it-IT" sz="2800" b="1" i="1" u="sng" dirty="0">
                <a:solidFill>
                  <a:schemeClr val="accent1">
                    <a:lumMod val="50000"/>
                  </a:schemeClr>
                </a:solidFill>
              </a:rPr>
              <a:t> e CI</a:t>
            </a:r>
          </a:p>
          <a:p>
            <a:pPr algn="ctr"/>
            <a:r>
              <a:rPr lang="it-IT" sz="2800" i="1" dirty="0">
                <a:solidFill>
                  <a:schemeClr val="accent1">
                    <a:lumMod val="50000"/>
                  </a:schemeClr>
                </a:solidFill>
              </a:rPr>
              <a:t>Riunione dei capi squadra</a:t>
            </a:r>
          </a:p>
        </p:txBody>
      </p:sp>
      <p:sp>
        <p:nvSpPr>
          <p:cNvPr id="10" name="CasellaDiTesto 9">
            <a:extLst>
              <a:ext uri="{FF2B5EF4-FFF2-40B4-BE49-F238E27FC236}">
                <a16:creationId xmlns:a16="http://schemas.microsoft.com/office/drawing/2014/main" id="{1C07C055-D295-4ADA-A0A8-8B958E740E95}"/>
              </a:ext>
            </a:extLst>
          </p:cNvPr>
          <p:cNvSpPr txBox="1"/>
          <p:nvPr/>
        </p:nvSpPr>
        <p:spPr>
          <a:xfrm>
            <a:off x="390939" y="1258908"/>
            <a:ext cx="11410122" cy="4031873"/>
          </a:xfrm>
          <a:prstGeom prst="rect">
            <a:avLst/>
          </a:prstGeom>
          <a:noFill/>
        </p:spPr>
        <p:txBody>
          <a:bodyPr wrap="square" rtlCol="0">
            <a:spAutoFit/>
          </a:bodyPr>
          <a:lstStyle/>
          <a:p>
            <a:pPr algn="ctr"/>
            <a:r>
              <a:rPr lang="it-IT" sz="2000" i="1" dirty="0"/>
              <a:t>E’ NECESSARIO </a:t>
            </a:r>
            <a:r>
              <a:rPr lang="it-IT" sz="2000" b="1" i="1" u="sng" dirty="0"/>
              <a:t>ORGANIZZARE SEMPRE </a:t>
            </a:r>
            <a:r>
              <a:rPr lang="it-IT" sz="2000" i="1" dirty="0"/>
              <a:t>UNA RIUNIONE DEI CAPISQUADRA PER EVENTO E PREPARARE UNA PRESENTAZIONE ESAUSTIVA EVIDENZIANDO LE EVENTUALI CRITICITA’.</a:t>
            </a:r>
          </a:p>
          <a:p>
            <a:endParaRPr lang="it-IT" sz="2000" dirty="0"/>
          </a:p>
          <a:p>
            <a:r>
              <a:rPr lang="it-IT" sz="2000" b="1" dirty="0"/>
              <a:t>FOCALIZZARE L’ATTENZIONE:</a:t>
            </a:r>
          </a:p>
          <a:p>
            <a:pPr marL="342900" indent="-342900">
              <a:buFontTx/>
              <a:buChar char="-"/>
            </a:pPr>
            <a:r>
              <a:rPr lang="it-IT" sz="2000" dirty="0"/>
              <a:t>PERCORSO DI GARA (INSERIRE FOTO DELL’AREA DI PARTENZA E DELL’AREA DI ARRIVA)</a:t>
            </a:r>
          </a:p>
          <a:p>
            <a:pPr marL="342900" indent="-342900">
              <a:buFontTx/>
              <a:buChar char="-"/>
            </a:pPr>
            <a:r>
              <a:rPr lang="it-IT" sz="2000" dirty="0"/>
              <a:t>AREE DEDICATE AI TEAM PER POSTEGGIO E LOGISTICA</a:t>
            </a:r>
          </a:p>
          <a:p>
            <a:pPr marL="342900" indent="-342900">
              <a:buFontTx/>
              <a:buChar char="-"/>
            </a:pPr>
            <a:r>
              <a:rPr lang="it-IT" sz="2000" dirty="0"/>
              <a:t>ORARIO CHIUSURA STRADE</a:t>
            </a:r>
          </a:p>
          <a:p>
            <a:pPr marL="342900" indent="-342900">
              <a:buFontTx/>
              <a:buChar char="-"/>
            </a:pPr>
            <a:r>
              <a:rPr lang="it-IT" sz="2000" dirty="0"/>
              <a:t>MEZZO ‘’SCOPA’’ PER INDUMENTI E PER APERTURA STRADA</a:t>
            </a:r>
          </a:p>
          <a:p>
            <a:pPr marL="342900" indent="-342900">
              <a:buFontTx/>
              <a:buChar char="-"/>
            </a:pPr>
            <a:endParaRPr lang="it-IT" sz="2000" dirty="0"/>
          </a:p>
          <a:p>
            <a:r>
              <a:rPr lang="it-IT" sz="2000" dirty="0"/>
              <a:t>CONDIVIDERE LA PRESENTAZIONE SUL GRUPPO WHATAPP ‘’FISI’’ i DDG sono presenti nel gruppo</a:t>
            </a:r>
          </a:p>
          <a:p>
            <a:endParaRPr lang="it-IT" sz="2000" dirty="0"/>
          </a:p>
          <a:p>
            <a:endParaRPr lang="it-IT" sz="2000" dirty="0"/>
          </a:p>
          <a:p>
            <a:pPr algn="ctr"/>
            <a:r>
              <a:rPr lang="it-IT" sz="1600" i="1" dirty="0"/>
              <a:t>Qualora le competizioni avessero luogo nel pomeriggio la riunione dei capisquadra potrà essere effettuata il mattino stesso.</a:t>
            </a:r>
          </a:p>
        </p:txBody>
      </p:sp>
    </p:spTree>
    <p:extLst>
      <p:ext uri="{BB962C8B-B14F-4D97-AF65-F5344CB8AC3E}">
        <p14:creationId xmlns:p14="http://schemas.microsoft.com/office/powerpoint/2010/main" val="1911262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a:t>
            </a:r>
            <a:r>
              <a:rPr lang="it-IT" sz="2800" b="1" i="1" u="sng" dirty="0" err="1">
                <a:solidFill>
                  <a:schemeClr val="accent1">
                    <a:lumMod val="50000"/>
                  </a:schemeClr>
                </a:solidFill>
              </a:rPr>
              <a:t>CpI</a:t>
            </a:r>
            <a:r>
              <a:rPr lang="it-IT" sz="2800" b="1" i="1" u="sng" dirty="0">
                <a:solidFill>
                  <a:schemeClr val="accent1">
                    <a:lumMod val="50000"/>
                  </a:schemeClr>
                </a:solidFill>
              </a:rPr>
              <a:t> e CI</a:t>
            </a:r>
          </a:p>
          <a:p>
            <a:pPr algn="ctr"/>
            <a:r>
              <a:rPr lang="it-IT" sz="2800" i="1" dirty="0">
                <a:solidFill>
                  <a:schemeClr val="accent1">
                    <a:lumMod val="50000"/>
                  </a:schemeClr>
                </a:solidFill>
              </a:rPr>
              <a:t>Relazione percorso</a:t>
            </a:r>
          </a:p>
        </p:txBody>
      </p:sp>
      <p:sp>
        <p:nvSpPr>
          <p:cNvPr id="10" name="CasellaDiTesto 9">
            <a:extLst>
              <a:ext uri="{FF2B5EF4-FFF2-40B4-BE49-F238E27FC236}">
                <a16:creationId xmlns:a16="http://schemas.microsoft.com/office/drawing/2014/main" id="{1C07C055-D295-4ADA-A0A8-8B958E740E95}"/>
              </a:ext>
            </a:extLst>
          </p:cNvPr>
          <p:cNvSpPr txBox="1"/>
          <p:nvPr/>
        </p:nvSpPr>
        <p:spPr>
          <a:xfrm>
            <a:off x="306633" y="1388821"/>
            <a:ext cx="11410122" cy="1754326"/>
          </a:xfrm>
          <a:prstGeom prst="rect">
            <a:avLst/>
          </a:prstGeom>
          <a:noFill/>
        </p:spPr>
        <p:txBody>
          <a:bodyPr wrap="square" rtlCol="0">
            <a:spAutoFit/>
          </a:bodyPr>
          <a:lstStyle/>
          <a:p>
            <a:pPr algn="just"/>
            <a:r>
              <a:rPr lang="it-IT" sz="2000" dirty="0"/>
              <a:t>Per ciascuna delle gare in calendario il comitato organizzatore dovrà compilare e inviare a piste@fisi.org entro il 1° giugno la “relazione percorso”.</a:t>
            </a:r>
          </a:p>
          <a:p>
            <a:pPr algn="just"/>
            <a:endParaRPr lang="it-IT" sz="2000" dirty="0"/>
          </a:p>
          <a:p>
            <a:pPr algn="just"/>
            <a:r>
              <a:rPr lang="it-IT" sz="2000" dirty="0"/>
              <a:t>Tale relazione ha lo scopo di evidenziare le caratteristiche del percorso di gara, anche ai fine della sicurezza, e dovrà essere verificato, </a:t>
            </a:r>
            <a:r>
              <a:rPr lang="it-IT" sz="2800" b="1" i="1" u="sng" dirty="0"/>
              <a:t>sottoscritto e allegato al referto dal TD designato.</a:t>
            </a:r>
            <a:endParaRPr lang="it-IT" sz="2000" b="1" i="1" u="sng" dirty="0"/>
          </a:p>
        </p:txBody>
      </p:sp>
      <p:graphicFrame>
        <p:nvGraphicFramePr>
          <p:cNvPr id="2" name="Oggetto 1">
            <a:extLst>
              <a:ext uri="{FF2B5EF4-FFF2-40B4-BE49-F238E27FC236}">
                <a16:creationId xmlns:a16="http://schemas.microsoft.com/office/drawing/2014/main" id="{E7D0B9E0-959D-4236-9E00-3F56BC9766B6}"/>
              </a:ext>
            </a:extLst>
          </p:cNvPr>
          <p:cNvGraphicFramePr>
            <a:graphicFrameLocks noChangeAspect="1"/>
          </p:cNvGraphicFramePr>
          <p:nvPr/>
        </p:nvGraphicFramePr>
        <p:xfrm>
          <a:off x="5475332" y="3469023"/>
          <a:ext cx="2564296" cy="2163625"/>
        </p:xfrm>
        <a:graphic>
          <a:graphicData uri="http://schemas.openxmlformats.org/presentationml/2006/ole">
            <mc:AlternateContent xmlns:mc="http://schemas.openxmlformats.org/markup-compatibility/2006">
              <mc:Choice xmlns:v="urn:schemas-microsoft-com:vml" Requires="v">
                <p:oleObj name="Document" showAsIcon="1" r:id="rId2" imgW="914570" imgH="771690" progId="Word.Document.8">
                  <p:embed/>
                </p:oleObj>
              </mc:Choice>
              <mc:Fallback>
                <p:oleObj name="Document" showAsIcon="1" r:id="rId2" imgW="914570" imgH="771690" progId="Word.Document.8">
                  <p:embed/>
                  <p:pic>
                    <p:nvPicPr>
                      <p:cNvPr id="2" name="Oggetto 1">
                        <a:extLst>
                          <a:ext uri="{FF2B5EF4-FFF2-40B4-BE49-F238E27FC236}">
                            <a16:creationId xmlns:a16="http://schemas.microsoft.com/office/drawing/2014/main" id="{E7D0B9E0-959D-4236-9E00-3F56BC9766B6}"/>
                          </a:ext>
                        </a:extLst>
                      </p:cNvPr>
                      <p:cNvPicPr/>
                      <p:nvPr/>
                    </p:nvPicPr>
                    <p:blipFill>
                      <a:blip r:embed="rId3"/>
                      <a:stretch>
                        <a:fillRect/>
                      </a:stretch>
                    </p:blipFill>
                    <p:spPr>
                      <a:xfrm>
                        <a:off x="5475332" y="3469023"/>
                        <a:ext cx="2564296" cy="2163625"/>
                      </a:xfrm>
                      <a:prstGeom prst="rect">
                        <a:avLst/>
                      </a:prstGeom>
                    </p:spPr>
                  </p:pic>
                </p:oleObj>
              </mc:Fallback>
            </mc:AlternateContent>
          </a:graphicData>
        </a:graphic>
      </p:graphicFrame>
      <p:pic>
        <p:nvPicPr>
          <p:cNvPr id="3078" name="Picture 6" descr="punto-esclamativo-219×300 | DF Mobili Classici">
            <a:extLst>
              <a:ext uri="{FF2B5EF4-FFF2-40B4-BE49-F238E27FC236}">
                <a16:creationId xmlns:a16="http://schemas.microsoft.com/office/drawing/2014/main" id="{E9F5B3C7-A11A-425B-9C49-4956C10598E7}"/>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4271" y1="76806" x2="44271" y2="76806"/>
                      </a14:backgroundRemoval>
                    </a14:imgEffect>
                  </a14:imgLayer>
                </a14:imgProps>
              </a:ext>
              <a:ext uri="{28A0092B-C50C-407E-A947-70E740481C1C}">
                <a14:useLocalDpi xmlns:a14="http://schemas.microsoft.com/office/drawing/2010/main" val="0"/>
              </a:ext>
            </a:extLst>
          </a:blip>
          <a:srcRect/>
          <a:stretch>
            <a:fillRect/>
          </a:stretch>
        </p:blipFill>
        <p:spPr bwMode="auto">
          <a:xfrm rot="1448561">
            <a:off x="7607031" y="3516212"/>
            <a:ext cx="18288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punto-esclamativo-219×300 | DF Mobili Classici">
            <a:extLst>
              <a:ext uri="{FF2B5EF4-FFF2-40B4-BE49-F238E27FC236}">
                <a16:creationId xmlns:a16="http://schemas.microsoft.com/office/drawing/2014/main" id="{D4FCD7DD-9EE6-4C43-ABA8-474FEA1C7D9F}"/>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4271" y1="76806" x2="44271" y2="76806"/>
                      </a14:backgroundRemoval>
                    </a14:imgEffect>
                  </a14:imgLayer>
                </a14:imgProps>
              </a:ext>
              <a:ext uri="{28A0092B-C50C-407E-A947-70E740481C1C}">
                <a14:useLocalDpi xmlns:a14="http://schemas.microsoft.com/office/drawing/2010/main" val="0"/>
              </a:ext>
            </a:extLst>
          </a:blip>
          <a:srcRect/>
          <a:stretch>
            <a:fillRect/>
          </a:stretch>
        </p:blipFill>
        <p:spPr bwMode="auto">
          <a:xfrm rot="1448561">
            <a:off x="8304179" y="3733463"/>
            <a:ext cx="18288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unto-esclamativo-219×300 | DF Mobili Classici">
            <a:extLst>
              <a:ext uri="{FF2B5EF4-FFF2-40B4-BE49-F238E27FC236}">
                <a16:creationId xmlns:a16="http://schemas.microsoft.com/office/drawing/2014/main" id="{728B6E04-27FC-4486-96B2-D748A0982F7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foregroundMark x1="44271" y1="76806" x2="44271" y2="76806"/>
                      </a14:backgroundRemoval>
                    </a14:imgEffect>
                  </a14:imgLayer>
                </a14:imgProps>
              </a:ext>
              <a:ext uri="{28A0092B-C50C-407E-A947-70E740481C1C}">
                <a14:useLocalDpi xmlns:a14="http://schemas.microsoft.com/office/drawing/2010/main" val="0"/>
              </a:ext>
            </a:extLst>
          </a:blip>
          <a:srcRect/>
          <a:stretch>
            <a:fillRect/>
          </a:stretch>
        </p:blipFill>
        <p:spPr bwMode="auto">
          <a:xfrm rot="1448561">
            <a:off x="8953750" y="4009081"/>
            <a:ext cx="1828800" cy="2505075"/>
          </a:xfrm>
          <a:prstGeom prst="rect">
            <a:avLst/>
          </a:prstGeom>
          <a:noFill/>
          <a:extLst>
            <a:ext uri="{909E8E84-426E-40DD-AFC4-6F175D3DCCD1}">
              <a14:hiddenFill xmlns:a14="http://schemas.microsoft.com/office/drawing/2010/main">
                <a:solidFill>
                  <a:srgbClr val="FFFFFF"/>
                </a:solidFill>
              </a14:hiddenFill>
            </a:ext>
          </a:extLst>
        </p:spPr>
      </p:pic>
      <p:sp>
        <p:nvSpPr>
          <p:cNvPr id="3" name="Rettangolo 2">
            <a:extLst>
              <a:ext uri="{FF2B5EF4-FFF2-40B4-BE49-F238E27FC236}">
                <a16:creationId xmlns:a16="http://schemas.microsoft.com/office/drawing/2014/main" id="{689109E3-D013-4B97-A71F-AB97A53F70A0}"/>
              </a:ext>
            </a:extLst>
          </p:cNvPr>
          <p:cNvSpPr/>
          <p:nvPr/>
        </p:nvSpPr>
        <p:spPr>
          <a:xfrm>
            <a:off x="339518" y="3710566"/>
            <a:ext cx="5594737" cy="1384995"/>
          </a:xfrm>
          <a:prstGeom prst="rect">
            <a:avLst/>
          </a:prstGeom>
          <a:noFill/>
        </p:spPr>
        <p:txBody>
          <a:bodyPr wrap="none" lIns="91440" tIns="45720" rIns="91440" bIns="45720">
            <a:spAutoFit/>
          </a:bodyPr>
          <a:lstStyle/>
          <a:p>
            <a:pPr algn="ctr"/>
            <a:r>
              <a:rPr lang="it-IT" sz="2800" b="1" i="1" dirty="0">
                <a:ln w="0"/>
                <a:solidFill>
                  <a:srgbClr val="FF0000"/>
                </a:solidFill>
                <a:effectLst>
                  <a:outerShdw blurRad="38100" dist="19050" dir="2700000" algn="tl" rotWithShape="0">
                    <a:schemeClr val="dk1">
                      <a:alpha val="40000"/>
                    </a:schemeClr>
                  </a:outerShdw>
                </a:effectLst>
              </a:rPr>
              <a:t>LA SCORSA STAGIONE SOLO PER </a:t>
            </a:r>
          </a:p>
          <a:p>
            <a:pPr algn="ctr"/>
            <a:r>
              <a:rPr lang="it-IT" sz="2800" b="1" i="1" dirty="0">
                <a:ln w="0"/>
                <a:solidFill>
                  <a:srgbClr val="FF0000"/>
                </a:solidFill>
                <a:effectLst>
                  <a:outerShdw blurRad="38100" dist="19050" dir="2700000" algn="tl" rotWithShape="0">
                    <a:schemeClr val="dk1">
                      <a:alpha val="40000"/>
                    </a:schemeClr>
                  </a:outerShdw>
                </a:effectLst>
              </a:rPr>
              <a:t>IL 50% DELLE GARE E’ STATA INVIATA</a:t>
            </a:r>
          </a:p>
          <a:p>
            <a:pPr algn="ctr"/>
            <a:r>
              <a:rPr lang="it-IT" sz="2800" b="1" i="1" dirty="0">
                <a:ln w="0"/>
                <a:solidFill>
                  <a:srgbClr val="FF0000"/>
                </a:solidFill>
                <a:effectLst>
                  <a:outerShdw blurRad="38100" dist="19050" dir="2700000" algn="tl" rotWithShape="0">
                    <a:schemeClr val="dk1">
                      <a:alpha val="40000"/>
                    </a:schemeClr>
                  </a:outerShdw>
                </a:effectLst>
              </a:rPr>
              <a:t> LA RELAZIONE DI PERCORSO</a:t>
            </a:r>
            <a:endParaRPr lang="it-IT" sz="2800" b="1" i="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309155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a:t>
            </a:r>
            <a:r>
              <a:rPr lang="it-IT" sz="2800" b="1" i="1" u="sng" dirty="0" err="1">
                <a:solidFill>
                  <a:schemeClr val="accent1">
                    <a:lumMod val="50000"/>
                  </a:schemeClr>
                </a:solidFill>
              </a:rPr>
              <a:t>CpI</a:t>
            </a:r>
            <a:r>
              <a:rPr lang="it-IT" sz="2800" b="1" i="1" u="sng" dirty="0">
                <a:solidFill>
                  <a:schemeClr val="accent1">
                    <a:lumMod val="50000"/>
                  </a:schemeClr>
                </a:solidFill>
              </a:rPr>
              <a:t> e CI</a:t>
            </a:r>
          </a:p>
          <a:p>
            <a:pPr algn="ctr"/>
            <a:r>
              <a:rPr lang="it-IT" sz="2800" i="1" dirty="0">
                <a:solidFill>
                  <a:schemeClr val="accent1">
                    <a:lumMod val="50000"/>
                  </a:schemeClr>
                </a:solidFill>
              </a:rPr>
              <a:t>CHIUSURA STRADE</a:t>
            </a:r>
          </a:p>
        </p:txBody>
      </p:sp>
      <p:sp>
        <p:nvSpPr>
          <p:cNvPr id="11" name="CasellaDiTesto 10">
            <a:extLst>
              <a:ext uri="{FF2B5EF4-FFF2-40B4-BE49-F238E27FC236}">
                <a16:creationId xmlns:a16="http://schemas.microsoft.com/office/drawing/2014/main" id="{718D1AE3-CA2F-44CC-9684-4F2B95D90A06}"/>
              </a:ext>
            </a:extLst>
          </p:cNvPr>
          <p:cNvSpPr txBox="1"/>
          <p:nvPr/>
        </p:nvSpPr>
        <p:spPr>
          <a:xfrm>
            <a:off x="390939" y="2151727"/>
            <a:ext cx="11410122" cy="2554545"/>
          </a:xfrm>
          <a:prstGeom prst="rect">
            <a:avLst/>
          </a:prstGeom>
          <a:noFill/>
        </p:spPr>
        <p:txBody>
          <a:bodyPr wrap="square" rtlCol="0">
            <a:spAutoFit/>
          </a:bodyPr>
          <a:lstStyle/>
          <a:p>
            <a:pPr algn="ctr"/>
            <a:r>
              <a:rPr lang="it-IT" sz="2000" i="1" dirty="0"/>
              <a:t>I PERCORSI DI GARA </a:t>
            </a:r>
            <a:r>
              <a:rPr lang="it-IT" sz="2000" b="1" i="1" u="sng" dirty="0"/>
              <a:t>DEVONO ESSERE CHIUSI AL TRAFFICO VEICOLARE ORDINARIO</a:t>
            </a:r>
            <a:r>
              <a:rPr lang="it-IT" sz="2000" i="1" dirty="0"/>
              <a:t>.</a:t>
            </a:r>
          </a:p>
          <a:p>
            <a:pPr algn="ctr"/>
            <a:r>
              <a:rPr lang="it-IT" sz="2000" i="1" dirty="0"/>
              <a:t>E’ POSSIBILE STAZIONARE LUNGO IL PERCORSO CON BICICLETTE  CHE DOVRANNO RIMANERE PARCHEGGIATE A BORDO STRADA.</a:t>
            </a:r>
          </a:p>
          <a:p>
            <a:pPr algn="ctr"/>
            <a:endParaRPr lang="it-IT" sz="2000" i="1" dirty="0"/>
          </a:p>
          <a:p>
            <a:pPr algn="ctr"/>
            <a:r>
              <a:rPr lang="it-IT" sz="2000" i="1" dirty="0"/>
              <a:t>GLI ALLENATORI E NON POSSONO CORRERE MAX 30 m AL FIANCO DELL’ATLETA (rtf 344.2)</a:t>
            </a:r>
          </a:p>
          <a:p>
            <a:pPr algn="ctr"/>
            <a:endParaRPr lang="it-IT" sz="2000" b="1" i="1" u="sng" dirty="0"/>
          </a:p>
          <a:p>
            <a:pPr algn="ctr"/>
            <a:r>
              <a:rPr lang="it-IT" sz="2000" b="1" i="1" u="sng" dirty="0"/>
              <a:t>RESPONSABILE DEL RISPETTO DELLE PRESCRIZIONI RELATIVE ALLA CHIUSURA DELLE STRADA E’ IL CO NELLA PERSONA DEL PRESIDENTE O DI UN SUO DELEGATO</a:t>
            </a:r>
            <a:endParaRPr lang="it-IT" sz="2000" b="1" u="sng" dirty="0"/>
          </a:p>
        </p:txBody>
      </p:sp>
    </p:spTree>
    <p:extLst>
      <p:ext uri="{BB962C8B-B14F-4D97-AF65-F5344CB8AC3E}">
        <p14:creationId xmlns:p14="http://schemas.microsoft.com/office/powerpoint/2010/main" val="267676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a:p>
            <a:pPr algn="ctr"/>
            <a:r>
              <a:rPr lang="it-IT" sz="2800" i="1" dirty="0">
                <a:solidFill>
                  <a:schemeClr val="accent1">
                    <a:lumMod val="50000"/>
                  </a:schemeClr>
                </a:solidFill>
              </a:rPr>
              <a:t>Area di partenza - Arrivo</a:t>
            </a:r>
          </a:p>
        </p:txBody>
      </p:sp>
      <p:sp>
        <p:nvSpPr>
          <p:cNvPr id="7" name="CasellaDiTesto 6">
            <a:extLst>
              <a:ext uri="{FF2B5EF4-FFF2-40B4-BE49-F238E27FC236}">
                <a16:creationId xmlns:a16="http://schemas.microsoft.com/office/drawing/2014/main" id="{3D60F479-0D60-4E07-9834-533EFCD444A3}"/>
              </a:ext>
            </a:extLst>
          </p:cNvPr>
          <p:cNvSpPr txBox="1"/>
          <p:nvPr/>
        </p:nvSpPr>
        <p:spPr>
          <a:xfrm>
            <a:off x="251792" y="1258908"/>
            <a:ext cx="11807686" cy="2585323"/>
          </a:xfrm>
          <a:prstGeom prst="rect">
            <a:avLst/>
          </a:prstGeom>
          <a:noFill/>
        </p:spPr>
        <p:txBody>
          <a:bodyPr wrap="square">
            <a:spAutoFit/>
          </a:bodyPr>
          <a:lstStyle/>
          <a:p>
            <a:pPr algn="just"/>
            <a:r>
              <a:rPr lang="it-IT" b="1" dirty="0"/>
              <a:t>Stadio</a:t>
            </a:r>
          </a:p>
          <a:p>
            <a:pPr algn="just"/>
            <a:r>
              <a:rPr lang="it-IT" dirty="0"/>
              <a:t>Lo stadio, considerato come zona di partenza e arrivo deve avere una larghezza e lunghezza tale da consentire gare con le partenze a massa. </a:t>
            </a:r>
          </a:p>
          <a:p>
            <a:pPr algn="just"/>
            <a:r>
              <a:rPr lang="it-IT" dirty="0"/>
              <a:t>La </a:t>
            </a:r>
            <a:r>
              <a:rPr lang="it-IT" b="1" dirty="0"/>
              <a:t>zona di partenza</a:t>
            </a:r>
            <a:r>
              <a:rPr lang="it-IT" dirty="0"/>
              <a:t> dovrebbe essere larga almeno </a:t>
            </a:r>
            <a:r>
              <a:rPr lang="it-IT" b="1" dirty="0"/>
              <a:t>12m</a:t>
            </a:r>
            <a:r>
              <a:rPr lang="it-IT" dirty="0"/>
              <a:t>, in modo da poter creare almeno quattro corridoi per le gare sprint o con partenza di massa ed una lunghezza di almeno </a:t>
            </a:r>
            <a:r>
              <a:rPr lang="it-IT" b="1" dirty="0"/>
              <a:t>70m-100m</a:t>
            </a:r>
            <a:r>
              <a:rPr lang="it-IT" dirty="0"/>
              <a:t> per consentire il regolare defilarsi degli atleti. </a:t>
            </a:r>
          </a:p>
          <a:p>
            <a:pPr algn="just"/>
            <a:endParaRPr lang="it-IT" dirty="0"/>
          </a:p>
          <a:p>
            <a:pPr algn="just"/>
            <a:r>
              <a:rPr lang="it-IT" dirty="0"/>
              <a:t>La </a:t>
            </a:r>
            <a:r>
              <a:rPr lang="it-IT" b="1" dirty="0"/>
              <a:t>zona di arrivo</a:t>
            </a:r>
            <a:r>
              <a:rPr lang="it-IT" dirty="0"/>
              <a:t> deve prevedere un rettilineo lungo almeno </a:t>
            </a:r>
            <a:r>
              <a:rPr lang="it-IT" b="1" dirty="0"/>
              <a:t>50m-60m</a:t>
            </a:r>
            <a:r>
              <a:rPr lang="it-IT" dirty="0"/>
              <a:t> ed una larghezza tale da consentire tre corsie in arrivo La zona posta dopo la linea di arrivo deve consentire la fase di rallentamento ed arresto degli atleti in totale sicurezza evitando di creare ingorghi e cadute. </a:t>
            </a:r>
            <a:r>
              <a:rPr lang="it-IT" dirty="0">
                <a:highlight>
                  <a:srgbClr val="FFFF00"/>
                </a:highlight>
              </a:rPr>
              <a:t>Lunghezza minima di </a:t>
            </a:r>
            <a:r>
              <a:rPr lang="it-IT" b="1" dirty="0">
                <a:highlight>
                  <a:srgbClr val="FFFF00"/>
                </a:highlight>
              </a:rPr>
              <a:t>50m-70m</a:t>
            </a:r>
            <a:r>
              <a:rPr lang="it-IT" dirty="0">
                <a:highlight>
                  <a:srgbClr val="FFFF00"/>
                </a:highlight>
              </a:rPr>
              <a:t> e possibilmente in leggera salita. </a:t>
            </a:r>
            <a:endParaRPr lang="en-GB" dirty="0">
              <a:highlight>
                <a:srgbClr val="FFFF00"/>
              </a:highlight>
            </a:endParaRPr>
          </a:p>
        </p:txBody>
      </p:sp>
      <p:graphicFrame>
        <p:nvGraphicFramePr>
          <p:cNvPr id="9" name="Oggetto 8">
            <a:extLst>
              <a:ext uri="{FF2B5EF4-FFF2-40B4-BE49-F238E27FC236}">
                <a16:creationId xmlns:a16="http://schemas.microsoft.com/office/drawing/2014/main" id="{474AC80E-77DC-42E5-9242-BA052F278527}"/>
              </a:ext>
            </a:extLst>
          </p:cNvPr>
          <p:cNvGraphicFramePr>
            <a:graphicFrameLocks noChangeAspect="1"/>
          </p:cNvGraphicFramePr>
          <p:nvPr/>
        </p:nvGraphicFramePr>
        <p:xfrm>
          <a:off x="10316721" y="304801"/>
          <a:ext cx="1424705" cy="1202095"/>
        </p:xfrm>
        <a:graphic>
          <a:graphicData uri="http://schemas.openxmlformats.org/presentationml/2006/ole">
            <mc:AlternateContent xmlns:mc="http://schemas.openxmlformats.org/markup-compatibility/2006">
              <mc:Choice xmlns:v="urn:schemas-microsoft-com:vml" Requires="v">
                <p:oleObj name="Acrobat Document" showAsIcon="1" r:id="rId2" imgW="914570" imgH="771690" progId="Acrobat.Document.DC">
                  <p:embed/>
                </p:oleObj>
              </mc:Choice>
              <mc:Fallback>
                <p:oleObj name="Acrobat Document" showAsIcon="1" r:id="rId2" imgW="914570" imgH="771690" progId="Acrobat.Document.DC">
                  <p:embed/>
                  <p:pic>
                    <p:nvPicPr>
                      <p:cNvPr id="9" name="Oggetto 8">
                        <a:extLst>
                          <a:ext uri="{FF2B5EF4-FFF2-40B4-BE49-F238E27FC236}">
                            <a16:creationId xmlns:a16="http://schemas.microsoft.com/office/drawing/2014/main" id="{474AC80E-77DC-42E5-9242-BA052F278527}"/>
                          </a:ext>
                        </a:extLst>
                      </p:cNvPr>
                      <p:cNvPicPr/>
                      <p:nvPr/>
                    </p:nvPicPr>
                    <p:blipFill>
                      <a:blip r:embed="rId3"/>
                      <a:stretch>
                        <a:fillRect/>
                      </a:stretch>
                    </p:blipFill>
                    <p:spPr>
                      <a:xfrm>
                        <a:off x="10316721" y="304801"/>
                        <a:ext cx="1424705" cy="1202095"/>
                      </a:xfrm>
                      <a:prstGeom prst="rect">
                        <a:avLst/>
                      </a:prstGeom>
                    </p:spPr>
                  </p:pic>
                </p:oleObj>
              </mc:Fallback>
            </mc:AlternateContent>
          </a:graphicData>
        </a:graphic>
      </p:graphicFrame>
      <p:sp>
        <p:nvSpPr>
          <p:cNvPr id="8" name="CasellaDiTesto 7">
            <a:extLst>
              <a:ext uri="{FF2B5EF4-FFF2-40B4-BE49-F238E27FC236}">
                <a16:creationId xmlns:a16="http://schemas.microsoft.com/office/drawing/2014/main" id="{9C9F949F-FB25-4CC2-8093-C1A424F2F534}"/>
              </a:ext>
            </a:extLst>
          </p:cNvPr>
          <p:cNvSpPr txBox="1"/>
          <p:nvPr/>
        </p:nvSpPr>
        <p:spPr>
          <a:xfrm>
            <a:off x="251792" y="4535371"/>
            <a:ext cx="11582399" cy="1477328"/>
          </a:xfrm>
          <a:prstGeom prst="rect">
            <a:avLst/>
          </a:prstGeom>
          <a:noFill/>
        </p:spPr>
        <p:txBody>
          <a:bodyPr wrap="square">
            <a:spAutoFit/>
          </a:bodyPr>
          <a:lstStyle/>
          <a:p>
            <a:r>
              <a:rPr lang="it-IT" sz="1800" b="1" i="1" u="none" strike="noStrike" baseline="0" dirty="0">
                <a:solidFill>
                  <a:srgbClr val="000000"/>
                </a:solidFill>
                <a:latin typeface="Arial" panose="020B0604020202020204" pitchFamily="34" charset="0"/>
              </a:rPr>
              <a:t>396.8.1.3 È necessario un collegamento radio o telefonico tra la partenza e l’arrivo.</a:t>
            </a:r>
          </a:p>
          <a:p>
            <a:endParaRPr lang="it-IT" b="1" i="1" dirty="0">
              <a:solidFill>
                <a:srgbClr val="000000"/>
              </a:solidFill>
              <a:latin typeface="Arial" panose="020B0604020202020204" pitchFamily="34" charset="0"/>
            </a:endParaRPr>
          </a:p>
          <a:p>
            <a:pPr algn="ctr"/>
            <a:r>
              <a:rPr lang="it-IT" b="1" i="1" dirty="0">
                <a:solidFill>
                  <a:srgbClr val="000000"/>
                </a:solidFill>
                <a:latin typeface="Arial" panose="020B0604020202020204" pitchFamily="34" charset="0"/>
              </a:rPr>
              <a:t>IN ZONA PARTENZA E’ NECESSARIO DISPORRE DI UNA STRUTTURA (O DI UN GAZEBO ADEGUATAMENTE ALLESTITO E ANCORATO) ATTO A RIPARARE I CONCORRENTI IN CASO DI MALTEMPO</a:t>
            </a:r>
            <a:endParaRPr lang="en-GB" b="1" i="1" dirty="0"/>
          </a:p>
        </p:txBody>
      </p:sp>
    </p:spTree>
    <p:extLst>
      <p:ext uri="{BB962C8B-B14F-4D97-AF65-F5344CB8AC3E}">
        <p14:creationId xmlns:p14="http://schemas.microsoft.com/office/powerpoint/2010/main" val="175027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a:t>
            </a:r>
            <a:r>
              <a:rPr lang="it-IT" sz="2800" b="1" i="1" u="sng" dirty="0" err="1">
                <a:solidFill>
                  <a:schemeClr val="accent1">
                    <a:lumMod val="50000"/>
                  </a:schemeClr>
                </a:solidFill>
              </a:rPr>
              <a:t>CpI</a:t>
            </a:r>
            <a:r>
              <a:rPr lang="it-IT" sz="2800" b="1" i="1" u="sng" dirty="0">
                <a:solidFill>
                  <a:schemeClr val="accent1">
                    <a:lumMod val="50000"/>
                  </a:schemeClr>
                </a:solidFill>
              </a:rPr>
              <a:t> e CI</a:t>
            </a:r>
          </a:p>
          <a:p>
            <a:pPr algn="ctr"/>
            <a:r>
              <a:rPr lang="it-IT" sz="2800" i="1" dirty="0">
                <a:solidFill>
                  <a:schemeClr val="accent1">
                    <a:lumMod val="50000"/>
                  </a:schemeClr>
                </a:solidFill>
              </a:rPr>
              <a:t>Varie</a:t>
            </a:r>
          </a:p>
        </p:txBody>
      </p:sp>
      <p:sp>
        <p:nvSpPr>
          <p:cNvPr id="3" name="CasellaDiTesto 2">
            <a:extLst>
              <a:ext uri="{FF2B5EF4-FFF2-40B4-BE49-F238E27FC236}">
                <a16:creationId xmlns:a16="http://schemas.microsoft.com/office/drawing/2014/main" id="{C9838957-D066-480B-95E9-D7021742E51B}"/>
              </a:ext>
            </a:extLst>
          </p:cNvPr>
          <p:cNvSpPr txBox="1"/>
          <p:nvPr/>
        </p:nvSpPr>
        <p:spPr>
          <a:xfrm>
            <a:off x="238539" y="1417983"/>
            <a:ext cx="11555896" cy="3554819"/>
          </a:xfrm>
          <a:prstGeom prst="rect">
            <a:avLst/>
          </a:prstGeom>
          <a:noFill/>
        </p:spPr>
        <p:txBody>
          <a:bodyPr wrap="square" rtlCol="0">
            <a:spAutoFit/>
          </a:bodyPr>
          <a:lstStyle/>
          <a:p>
            <a:r>
              <a:rPr lang="it-IT" sz="2000" b="1" i="1" u="sng" dirty="0">
                <a:solidFill>
                  <a:schemeClr val="accent1">
                    <a:lumMod val="50000"/>
                  </a:schemeClr>
                </a:solidFill>
              </a:rPr>
              <a:t>Punti FISI</a:t>
            </a:r>
          </a:p>
          <a:p>
            <a:r>
              <a:rPr lang="it-IT" dirty="0"/>
              <a:t>I punti FISI sprint sono assegnati solo nelle gare di distanza superiore agli 800 metri. </a:t>
            </a:r>
          </a:p>
          <a:p>
            <a:endParaRPr lang="it-IT" sz="800" dirty="0"/>
          </a:p>
          <a:p>
            <a:r>
              <a:rPr lang="it-IT" dirty="0"/>
              <a:t>Nelle prove di Coppa Italia Under 14 e Under 16 (RI_CHI/RI_U14/RI_U16) è applicata una penalizzazione fissa di </a:t>
            </a:r>
            <a:r>
              <a:rPr lang="it-IT" b="1" dirty="0"/>
              <a:t>270</a:t>
            </a:r>
            <a:r>
              <a:rPr lang="it-IT" dirty="0"/>
              <a:t>. </a:t>
            </a:r>
          </a:p>
          <a:p>
            <a:endParaRPr lang="it-IT" sz="1000" dirty="0"/>
          </a:p>
          <a:p>
            <a:r>
              <a:rPr lang="it-IT" sz="2000" b="1" i="1" u="sng" dirty="0">
                <a:solidFill>
                  <a:schemeClr val="accent1">
                    <a:lumMod val="50000"/>
                  </a:schemeClr>
                </a:solidFill>
              </a:rPr>
              <a:t>Temperatura massima consentita</a:t>
            </a:r>
          </a:p>
          <a:p>
            <a:r>
              <a:rPr lang="it-IT" sz="2000" dirty="0"/>
              <a:t>Non possono essere disputate gare con temperatura dell’aria superiore ai </a:t>
            </a:r>
            <a:r>
              <a:rPr lang="it-IT" sz="2000" b="1" dirty="0"/>
              <a:t>38°C</a:t>
            </a:r>
            <a:r>
              <a:rPr lang="it-IT" sz="2000" dirty="0"/>
              <a:t>. La temperatura dev’essere misurata nel punto più caldo del tracciato. </a:t>
            </a:r>
          </a:p>
          <a:p>
            <a:endParaRPr lang="it-IT" sz="1100" dirty="0"/>
          </a:p>
          <a:p>
            <a:r>
              <a:rPr lang="it-IT" sz="2000" b="1" i="1" u="sng" dirty="0">
                <a:solidFill>
                  <a:schemeClr val="accent1">
                    <a:lumMod val="50000"/>
                  </a:schemeClr>
                </a:solidFill>
              </a:rPr>
              <a:t>Gare sprint </a:t>
            </a:r>
          </a:p>
          <a:p>
            <a:r>
              <a:rPr lang="it-IT" sz="2000" dirty="0"/>
              <a:t>Nelle qualificazioni delle gare sprint è possibile sostituire il cancelletto di partenza con delle fotocellule avendo l’accortezza di </a:t>
            </a:r>
            <a:r>
              <a:rPr lang="it-IT" sz="2000" b="1" u="sng" dirty="0"/>
              <a:t>predisporre una fascia di partenza antecedente che impedisca al concorrente una rincorsa.</a:t>
            </a:r>
          </a:p>
        </p:txBody>
      </p:sp>
    </p:spTree>
    <p:extLst>
      <p:ext uri="{BB962C8B-B14F-4D97-AF65-F5344CB8AC3E}">
        <p14:creationId xmlns:p14="http://schemas.microsoft.com/office/powerpoint/2010/main" val="1297018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2279374" y="287384"/>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a:t>
            </a:r>
            <a:r>
              <a:rPr lang="it-IT" sz="2800" b="1" i="1" u="sng" dirty="0" err="1">
                <a:solidFill>
                  <a:schemeClr val="accent1">
                    <a:lumMod val="50000"/>
                  </a:schemeClr>
                </a:solidFill>
              </a:rPr>
              <a:t>CpI</a:t>
            </a:r>
            <a:r>
              <a:rPr lang="it-IT" sz="2800" b="1" i="1" u="sng" dirty="0">
                <a:solidFill>
                  <a:schemeClr val="accent1">
                    <a:lumMod val="50000"/>
                  </a:schemeClr>
                </a:solidFill>
              </a:rPr>
              <a:t> e CI</a:t>
            </a:r>
          </a:p>
          <a:p>
            <a:pPr algn="ctr"/>
            <a:r>
              <a:rPr lang="it-IT" sz="2800" i="1" dirty="0">
                <a:solidFill>
                  <a:schemeClr val="accent1">
                    <a:lumMod val="50000"/>
                  </a:schemeClr>
                </a:solidFill>
              </a:rPr>
              <a:t>Direttore di gara</a:t>
            </a:r>
          </a:p>
        </p:txBody>
      </p:sp>
      <p:pic>
        <p:nvPicPr>
          <p:cNvPr id="4" name="Segnaposto contenuto 7">
            <a:extLst>
              <a:ext uri="{FF2B5EF4-FFF2-40B4-BE49-F238E27FC236}">
                <a16:creationId xmlns:a16="http://schemas.microsoft.com/office/drawing/2014/main" id="{4A569F74-7EC2-4C51-B441-6F7055EDC7F5}"/>
              </a:ext>
            </a:extLst>
          </p:cNvPr>
          <p:cNvPicPr>
            <a:picLocks noChangeAspect="1"/>
          </p:cNvPicPr>
          <p:nvPr/>
        </p:nvPicPr>
        <p:blipFill>
          <a:blip r:embed="rId2"/>
          <a:stretch>
            <a:fillRect/>
          </a:stretch>
        </p:blipFill>
        <p:spPr>
          <a:xfrm>
            <a:off x="262356" y="1472696"/>
            <a:ext cx="11667288" cy="1016511"/>
          </a:xfrm>
          <a:prstGeom prst="rect">
            <a:avLst/>
          </a:prstGeom>
          <a:ln w="38100">
            <a:solidFill>
              <a:schemeClr val="tx1"/>
            </a:solidFill>
          </a:ln>
        </p:spPr>
      </p:pic>
      <p:sp>
        <p:nvSpPr>
          <p:cNvPr id="5" name="Segnaposto contenuto 3">
            <a:extLst>
              <a:ext uri="{FF2B5EF4-FFF2-40B4-BE49-F238E27FC236}">
                <a16:creationId xmlns:a16="http://schemas.microsoft.com/office/drawing/2014/main" id="{55CF7164-6B9E-4952-A743-4430A2D89A58}"/>
              </a:ext>
            </a:extLst>
          </p:cNvPr>
          <p:cNvSpPr txBox="1">
            <a:spLocks/>
          </p:cNvSpPr>
          <p:nvPr/>
        </p:nvSpPr>
        <p:spPr>
          <a:xfrm>
            <a:off x="262356" y="2589783"/>
            <a:ext cx="11667288" cy="13116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it-IT" sz="1800" b="1" dirty="0"/>
              <a:t>RTF 302.3.1</a:t>
            </a:r>
            <a:br>
              <a:rPr lang="it-IT" sz="1800" dirty="0"/>
            </a:br>
            <a:r>
              <a:rPr lang="it-IT" sz="1400" dirty="0"/>
              <a:t>Il Direttore di Gara è responsabile per </a:t>
            </a:r>
            <a:r>
              <a:rPr lang="it-IT" sz="1400" b="1" dirty="0"/>
              <a:t>tutti gli aspetti riguardanti la competizione</a:t>
            </a:r>
            <a:r>
              <a:rPr lang="it-IT" sz="1400" dirty="0"/>
              <a:t> e supervisiona il lavoro di </a:t>
            </a:r>
            <a:r>
              <a:rPr lang="it-IT" sz="1400" b="1" dirty="0"/>
              <a:t>tutti gli altri funzionari di gara</a:t>
            </a:r>
            <a:r>
              <a:rPr lang="it-IT" sz="1400" dirty="0"/>
              <a:t>.</a:t>
            </a:r>
          </a:p>
          <a:p>
            <a:pPr marL="0" indent="0">
              <a:lnSpc>
                <a:spcPct val="100000"/>
              </a:lnSpc>
              <a:spcBef>
                <a:spcPts val="0"/>
              </a:spcBef>
              <a:buFont typeface="Arial" panose="020B0604020202020204" pitchFamily="34" charset="0"/>
              <a:buNone/>
            </a:pPr>
            <a:r>
              <a:rPr lang="it-IT" sz="1400" dirty="0"/>
              <a:t>Deve informare costantemente il Delegato Tecnico in merito ai lavori di preparazione e ai cambiamenti che potrebbero essere apportati.</a:t>
            </a:r>
          </a:p>
          <a:p>
            <a:pPr marL="0" indent="0">
              <a:lnSpc>
                <a:spcPct val="100000"/>
              </a:lnSpc>
              <a:spcBef>
                <a:spcPts val="0"/>
              </a:spcBef>
              <a:buFont typeface="Arial" panose="020B0604020202020204" pitchFamily="34" charset="0"/>
              <a:buNone/>
            </a:pPr>
            <a:r>
              <a:rPr lang="it-IT" sz="1400" dirty="0"/>
              <a:t>Deve fornire ai membri di Giuria le mappe e i profili dei percorsi, la mappa dello stadio, il programma cronologico, eccetera a tempo debito, prima del loro arrivo sul sito di gara. </a:t>
            </a:r>
          </a:p>
        </p:txBody>
      </p:sp>
      <p:graphicFrame>
        <p:nvGraphicFramePr>
          <p:cNvPr id="6" name="Segnaposto contenuto 4">
            <a:extLst>
              <a:ext uri="{FF2B5EF4-FFF2-40B4-BE49-F238E27FC236}">
                <a16:creationId xmlns:a16="http://schemas.microsoft.com/office/drawing/2014/main" id="{A6A0B4C4-DC0A-4306-AE7B-779579A8988D}"/>
              </a:ext>
            </a:extLst>
          </p:cNvPr>
          <p:cNvGraphicFramePr>
            <a:graphicFrameLocks/>
          </p:cNvGraphicFramePr>
          <p:nvPr/>
        </p:nvGraphicFramePr>
        <p:xfrm>
          <a:off x="2542904" y="3840480"/>
          <a:ext cx="6662056" cy="22564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59468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52234C2-E5E3-FB75-14A0-33C9AED582AB}"/>
              </a:ext>
            </a:extLst>
          </p:cNvPr>
          <p:cNvSpPr txBox="1"/>
          <p:nvPr/>
        </p:nvSpPr>
        <p:spPr>
          <a:xfrm>
            <a:off x="226359" y="1119509"/>
            <a:ext cx="11739281" cy="4247317"/>
          </a:xfrm>
          <a:prstGeom prst="rect">
            <a:avLst/>
          </a:prstGeom>
          <a:noFill/>
        </p:spPr>
        <p:txBody>
          <a:bodyPr wrap="square">
            <a:spAutoFit/>
          </a:bodyPr>
          <a:lstStyle/>
          <a:p>
            <a:pPr algn="ctr"/>
            <a:r>
              <a:rPr lang="it-IT" b="0" i="1" u="none" strike="sngStrike" baseline="0" dirty="0">
                <a:solidFill>
                  <a:srgbClr val="FF0000"/>
                </a:solidFill>
              </a:rPr>
              <a:t>La responsabilità di un sorpasso corretto privo di ostruzioni spetta allo sciatore che sorpassa. </a:t>
            </a:r>
          </a:p>
          <a:p>
            <a:pPr algn="ctr"/>
            <a:r>
              <a:rPr lang="it-IT" b="0" i="1" u="none" strike="sngStrike" baseline="0" dirty="0">
                <a:solidFill>
                  <a:srgbClr val="FF0000"/>
                </a:solidFill>
              </a:rPr>
              <a:t>Lo sciatore che sorpassa deve avere i suoi sci davanti a quelli del sorpassato, prima di sciare lungo la sua linea ideale.</a:t>
            </a:r>
          </a:p>
          <a:p>
            <a:pPr algn="ctr"/>
            <a:r>
              <a:rPr lang="it-IT" sz="2000" b="1" i="1" u="none" strike="noStrike" baseline="0" dirty="0">
                <a:latin typeface="+mj-lt"/>
              </a:rPr>
              <a:t>I concorrenti davanti hanno il diritto di scegliere la traiettoria migliore.</a:t>
            </a:r>
          </a:p>
          <a:p>
            <a:pPr algn="just"/>
            <a:r>
              <a:rPr lang="it-IT" sz="1400" b="0" i="1" u="none" strike="noStrike" baseline="0" dirty="0">
                <a:latin typeface="+mj-lt"/>
              </a:rPr>
              <a:t>Nota esplicativa: la norma considera che il concorrente davanti generalmente non vede il concorrente che sopraggiunge e che il concorrente dietro generalmente direziona la sua azione in funzione della posizione del concorrente davanti. Comunque questo diritto non è illimitato, vedi la norma successiva.</a:t>
            </a:r>
          </a:p>
          <a:p>
            <a:pPr algn="ctr"/>
            <a:r>
              <a:rPr lang="it-IT" sz="2000" b="1" i="1" u="none" strike="noStrike" baseline="0" dirty="0">
                <a:latin typeface="+mj-lt"/>
              </a:rPr>
              <a:t>I concorrenti davanti non devono ostruire i concorrenti che </a:t>
            </a:r>
            <a:r>
              <a:rPr lang="en-GB" sz="2000" b="1" i="1" u="none" strike="noStrike" baseline="0" dirty="0" err="1">
                <a:latin typeface="+mj-lt"/>
              </a:rPr>
              <a:t>sopraggiungono</a:t>
            </a:r>
            <a:r>
              <a:rPr lang="en-GB" sz="2000" b="1" i="1" u="none" strike="noStrike" baseline="0" dirty="0">
                <a:latin typeface="+mj-lt"/>
              </a:rPr>
              <a:t>.</a:t>
            </a:r>
          </a:p>
          <a:p>
            <a:pPr algn="just"/>
            <a:r>
              <a:rPr lang="it-IT" sz="1400" b="0" i="1" u="none" strike="noStrike" baseline="0" dirty="0">
                <a:latin typeface="+mj-lt"/>
              </a:rPr>
              <a:t>Nota esplicativa: la norma limita la libertà del concorrente davanti, affermando che questo privilegio non può essere abusato a discapito degli altri concorrenti, per esempio con repentini cambi di direzione o muovendosi continuamente </a:t>
            </a:r>
            <a:r>
              <a:rPr lang="en-GB" sz="1400" b="0" i="1" u="none" strike="noStrike" baseline="0" dirty="0">
                <a:latin typeface="+mj-lt"/>
              </a:rPr>
              <a:t>rispetto la </a:t>
            </a:r>
            <a:r>
              <a:rPr lang="en-GB" sz="1400" b="0" i="1" u="none" strike="noStrike" baseline="0" dirty="0" err="1">
                <a:latin typeface="+mj-lt"/>
              </a:rPr>
              <a:t>linea</a:t>
            </a:r>
            <a:r>
              <a:rPr lang="en-GB" sz="1400" b="0" i="1" u="none" strike="noStrike" baseline="0" dirty="0">
                <a:latin typeface="+mj-lt"/>
              </a:rPr>
              <a:t> </a:t>
            </a:r>
            <a:r>
              <a:rPr lang="en-GB" sz="1400" b="0" i="1" u="none" strike="noStrike" baseline="0" dirty="0" err="1">
                <a:latin typeface="+mj-lt"/>
              </a:rPr>
              <a:t>scelta</a:t>
            </a:r>
            <a:r>
              <a:rPr lang="en-GB" sz="1400" i="1" dirty="0">
                <a:latin typeface="+mj-lt"/>
              </a:rPr>
              <a:t>.</a:t>
            </a:r>
          </a:p>
          <a:p>
            <a:pPr algn="ctr"/>
            <a:r>
              <a:rPr lang="it-IT" sz="2000" b="1" i="1" u="none" strike="noStrike" baseline="0" dirty="0">
                <a:latin typeface="+mj-lt"/>
              </a:rPr>
              <a:t>I concorrenti che voglio sorpassare devono farlo senza ostruire il </a:t>
            </a:r>
            <a:r>
              <a:rPr lang="en-GB" sz="2000" b="1" i="1" u="none" strike="noStrike" baseline="0" dirty="0" err="1">
                <a:latin typeface="+mj-lt"/>
              </a:rPr>
              <a:t>concorrente</a:t>
            </a:r>
            <a:r>
              <a:rPr lang="en-GB" sz="2000" b="1" i="1" u="none" strike="noStrike" baseline="0" dirty="0">
                <a:latin typeface="+mj-lt"/>
              </a:rPr>
              <a:t> </a:t>
            </a:r>
            <a:r>
              <a:rPr lang="en-GB" sz="2000" b="1" i="1" u="none" strike="noStrike" baseline="0" dirty="0" err="1">
                <a:latin typeface="+mj-lt"/>
              </a:rPr>
              <a:t>sorpassato</a:t>
            </a:r>
            <a:r>
              <a:rPr lang="en-GB" sz="2000" b="1" i="1" u="none" strike="noStrike" baseline="0" dirty="0">
                <a:latin typeface="+mj-lt"/>
              </a:rPr>
              <a:t>.</a:t>
            </a:r>
          </a:p>
          <a:p>
            <a:pPr algn="l"/>
            <a:r>
              <a:rPr lang="it-IT" sz="1400" b="0" i="1" u="none" strike="noStrike" baseline="0" dirty="0">
                <a:latin typeface="+mj-lt"/>
              </a:rPr>
              <a:t>Nota esplicativa: la norma chiarisce lo spirito e l’intento della precedente, affermando che il concorrente che ha</a:t>
            </a:r>
          </a:p>
          <a:p>
            <a:pPr algn="l"/>
            <a:r>
              <a:rPr lang="it-IT" sz="1400" b="0" i="1" u="none" strike="noStrike" baseline="0" dirty="0">
                <a:latin typeface="+mj-lt"/>
              </a:rPr>
              <a:t>l’intenzione di sorpassare non dovrebbe iniziare l’azione se realizza, o dovrebbe realizzare, che non sussiste spazio</a:t>
            </a:r>
          </a:p>
          <a:p>
            <a:pPr algn="l"/>
            <a:r>
              <a:rPr lang="it-IT" sz="1400" b="0" i="1" u="none" strike="noStrike" baseline="0" dirty="0">
                <a:latin typeface="+mj-lt"/>
              </a:rPr>
              <a:t>sufficiente per completare il sorpasso senza ostruire il concorrente che si sta sorpassando.</a:t>
            </a:r>
          </a:p>
          <a:p>
            <a:pPr algn="ctr"/>
            <a:r>
              <a:rPr lang="it-IT" sz="2000" b="1" i="1" u="none" strike="noStrike" baseline="0" dirty="0">
                <a:latin typeface="+mj-lt"/>
              </a:rPr>
              <a:t>Quando i concorrenti sono affiancati hanno il dovere reciproco di non </a:t>
            </a:r>
            <a:r>
              <a:rPr lang="en-GB" sz="2000" b="1" i="1" u="none" strike="noStrike" baseline="0" dirty="0" err="1">
                <a:latin typeface="+mj-lt"/>
              </a:rPr>
              <a:t>ostruire</a:t>
            </a:r>
            <a:r>
              <a:rPr lang="en-GB" sz="2000" b="1" i="1" u="none" strike="noStrike" baseline="0" dirty="0">
                <a:latin typeface="+mj-lt"/>
              </a:rPr>
              <a:t> I </a:t>
            </a:r>
            <a:r>
              <a:rPr lang="en-GB" sz="2000" b="1" i="1" u="none" strike="noStrike" baseline="0" dirty="0" err="1">
                <a:latin typeface="+mj-lt"/>
              </a:rPr>
              <a:t>movimenti</a:t>
            </a:r>
            <a:r>
              <a:rPr lang="en-GB" sz="2000" b="1" i="1" u="none" strike="noStrike" baseline="0" dirty="0">
                <a:latin typeface="+mj-lt"/>
              </a:rPr>
              <a:t> </a:t>
            </a:r>
            <a:r>
              <a:rPr lang="en-GB" sz="2000" b="1" i="1" u="none" strike="noStrike" baseline="0" dirty="0" err="1">
                <a:latin typeface="+mj-lt"/>
              </a:rPr>
              <a:t>dell’altro</a:t>
            </a:r>
            <a:r>
              <a:rPr lang="en-GB" sz="2000" b="1" i="1" u="none" strike="noStrike" baseline="0" dirty="0">
                <a:latin typeface="+mj-lt"/>
              </a:rPr>
              <a:t>.</a:t>
            </a:r>
          </a:p>
          <a:p>
            <a:pPr algn="l"/>
            <a:r>
              <a:rPr lang="it-IT" sz="1400" b="0" i="1" u="none" strike="noStrike" baseline="0" dirty="0">
                <a:latin typeface="+mj-lt"/>
              </a:rPr>
              <a:t>Nota esplicativa: la norma chiarisce il concetto che quando i concorrenti sciano affiancati non c’è nessun diritto per</a:t>
            </a:r>
          </a:p>
          <a:p>
            <a:pPr algn="l"/>
            <a:r>
              <a:rPr lang="it-IT" sz="1400" b="0" i="1" u="none" strike="noStrike" baseline="0" dirty="0">
                <a:latin typeface="+mj-lt"/>
              </a:rPr>
              <a:t>chiunque sia in testa, come definito nella norma precedente. Essa è connessa alla norma 343.10.2.3 per esempio in</a:t>
            </a:r>
          </a:p>
          <a:p>
            <a:pPr algn="l"/>
            <a:r>
              <a:rPr lang="it-IT" sz="1400" b="0" i="1" u="none" strike="noStrike" baseline="0" dirty="0">
                <a:latin typeface="+mj-lt"/>
              </a:rPr>
              <a:t>questo senso a un concorrente in fase di sorpasso non deve essere consentito di forzare la sua traiettoria in una</a:t>
            </a:r>
          </a:p>
          <a:p>
            <a:pPr algn="l"/>
            <a:r>
              <a:rPr lang="en-GB" sz="1400" b="0" i="1" u="none" strike="noStrike" baseline="0" dirty="0" err="1">
                <a:latin typeface="+mj-lt"/>
              </a:rPr>
              <a:t>situazione</a:t>
            </a:r>
            <a:r>
              <a:rPr lang="en-GB" sz="1400" b="0" i="1" u="none" strike="noStrike" baseline="0" dirty="0">
                <a:latin typeface="+mj-lt"/>
              </a:rPr>
              <a:t> di </a:t>
            </a:r>
            <a:r>
              <a:rPr lang="en-GB" sz="1400" b="0" i="1" u="none" strike="noStrike" baseline="0" dirty="0" err="1">
                <a:latin typeface="+mj-lt"/>
              </a:rPr>
              <a:t>doveri</a:t>
            </a:r>
            <a:r>
              <a:rPr lang="en-GB" sz="1400" b="0" i="1" u="none" strike="noStrike" baseline="0" dirty="0">
                <a:latin typeface="+mj-lt"/>
              </a:rPr>
              <a:t> </a:t>
            </a:r>
            <a:r>
              <a:rPr lang="en-GB" sz="1400" b="0" i="1" u="none" strike="noStrike" baseline="0" dirty="0" err="1">
                <a:latin typeface="+mj-lt"/>
              </a:rPr>
              <a:t>reciproci</a:t>
            </a:r>
            <a:r>
              <a:rPr lang="en-GB" sz="1400" b="0" i="1" u="none" strike="noStrike" baseline="0" dirty="0">
                <a:latin typeface="+mj-lt"/>
              </a:rPr>
              <a:t>.</a:t>
            </a:r>
            <a:endParaRPr lang="en-GB" sz="1100" b="0" i="1" u="none" strike="noStrike" baseline="0" dirty="0">
              <a:latin typeface="+mj-lt"/>
            </a:endParaRPr>
          </a:p>
        </p:txBody>
      </p:sp>
      <p:sp>
        <p:nvSpPr>
          <p:cNvPr id="4" name="CasellaDiTesto 3">
            <a:extLst>
              <a:ext uri="{FF2B5EF4-FFF2-40B4-BE49-F238E27FC236}">
                <a16:creationId xmlns:a16="http://schemas.microsoft.com/office/drawing/2014/main" id="{A4DF95F2-7C11-9E63-CCA8-253550BD9299}"/>
              </a:ext>
            </a:extLst>
          </p:cNvPr>
          <p:cNvSpPr txBox="1"/>
          <p:nvPr/>
        </p:nvSpPr>
        <p:spPr>
          <a:xfrm>
            <a:off x="2333722" y="327726"/>
            <a:ext cx="7633252" cy="523220"/>
          </a:xfrm>
          <a:prstGeom prst="rect">
            <a:avLst/>
          </a:prstGeom>
          <a:noFill/>
        </p:spPr>
        <p:txBody>
          <a:bodyPr wrap="square" rtlCol="0">
            <a:spAutoFit/>
          </a:bodyPr>
          <a:lstStyle/>
          <a:p>
            <a:pPr algn="ctr"/>
            <a:r>
              <a:rPr lang="it-IT" sz="2800" b="1" i="1" u="sng" dirty="0">
                <a:solidFill>
                  <a:schemeClr val="accent1">
                    <a:lumMod val="50000"/>
                  </a:schemeClr>
                </a:solidFill>
              </a:rPr>
              <a:t>SORPASSO</a:t>
            </a:r>
          </a:p>
        </p:txBody>
      </p:sp>
    </p:spTree>
    <p:extLst>
      <p:ext uri="{BB962C8B-B14F-4D97-AF65-F5344CB8AC3E}">
        <p14:creationId xmlns:p14="http://schemas.microsoft.com/office/powerpoint/2010/main" val="101855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sellaDiTesto 22">
            <a:extLst>
              <a:ext uri="{FF2B5EF4-FFF2-40B4-BE49-F238E27FC236}">
                <a16:creationId xmlns:a16="http://schemas.microsoft.com/office/drawing/2014/main" id="{D236F5D1-99D8-416D-B0E4-C95A7E95CCBE}"/>
              </a:ext>
            </a:extLst>
          </p:cNvPr>
          <p:cNvSpPr txBox="1"/>
          <p:nvPr/>
        </p:nvSpPr>
        <p:spPr>
          <a:xfrm>
            <a:off x="2573573" y="1489306"/>
            <a:ext cx="6539949" cy="861774"/>
          </a:xfrm>
          <a:prstGeom prst="rect">
            <a:avLst/>
          </a:prstGeom>
          <a:noFill/>
        </p:spPr>
        <p:txBody>
          <a:bodyPr wrap="square" rtlCol="0">
            <a:spAutoFit/>
          </a:bodyPr>
          <a:lstStyle/>
          <a:p>
            <a:pPr algn="ctr"/>
            <a:r>
              <a:rPr lang="it-IT" sz="3200" dirty="0"/>
              <a:t>Regole per il meeting</a:t>
            </a:r>
            <a:endParaRPr lang="it-IT" dirty="0"/>
          </a:p>
          <a:p>
            <a:pPr algn="ctr"/>
            <a:endParaRPr lang="it-IT" dirty="0"/>
          </a:p>
        </p:txBody>
      </p:sp>
      <p:pic>
        <p:nvPicPr>
          <p:cNvPr id="24" name="Picture 2" descr="Come disattivare o riattivare il microfono con una scorciatoia da tastiera  su Windows 10 - Tutorial dei bollettini di Windows">
            <a:extLst>
              <a:ext uri="{FF2B5EF4-FFF2-40B4-BE49-F238E27FC236}">
                <a16:creationId xmlns:a16="http://schemas.microsoft.com/office/drawing/2014/main" id="{3E675D03-664C-4560-BBF0-FD4AD45B6A2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16" t="10290" r="20724" b="10483"/>
          <a:stretch/>
        </p:blipFill>
        <p:spPr bwMode="auto">
          <a:xfrm>
            <a:off x="1788838" y="2240747"/>
            <a:ext cx="2796209" cy="2716697"/>
          </a:xfrm>
          <a:prstGeom prst="rect">
            <a:avLst/>
          </a:prstGeom>
          <a:noFill/>
          <a:extLst>
            <a:ext uri="{909E8E84-426E-40DD-AFC4-6F175D3DCCD1}">
              <a14:hiddenFill xmlns:a14="http://schemas.microsoft.com/office/drawing/2010/main">
                <a:solidFill>
                  <a:srgbClr val="FFFFFF"/>
                </a:solidFill>
              </a14:hiddenFill>
            </a:ext>
          </a:extLst>
        </p:spPr>
      </p:pic>
      <p:sp>
        <p:nvSpPr>
          <p:cNvPr id="25" name="CasellaDiTesto 24">
            <a:extLst>
              <a:ext uri="{FF2B5EF4-FFF2-40B4-BE49-F238E27FC236}">
                <a16:creationId xmlns:a16="http://schemas.microsoft.com/office/drawing/2014/main" id="{2B428150-EA56-483C-94DB-A0A65E557720}"/>
              </a:ext>
            </a:extLst>
          </p:cNvPr>
          <p:cNvSpPr txBox="1"/>
          <p:nvPr/>
        </p:nvSpPr>
        <p:spPr>
          <a:xfrm>
            <a:off x="1855099" y="4829363"/>
            <a:ext cx="2663686" cy="646331"/>
          </a:xfrm>
          <a:prstGeom prst="rect">
            <a:avLst/>
          </a:prstGeom>
          <a:noFill/>
        </p:spPr>
        <p:txBody>
          <a:bodyPr wrap="square" rtlCol="0" anchor="ctr">
            <a:spAutoFit/>
          </a:bodyPr>
          <a:lstStyle/>
          <a:p>
            <a:pPr algn="ctr"/>
            <a:r>
              <a:rPr lang="it-IT" dirty="0"/>
              <a:t>Spegnere il microfono</a:t>
            </a:r>
          </a:p>
          <a:p>
            <a:pPr algn="ctr"/>
            <a:endParaRPr lang="it-IT" dirty="0"/>
          </a:p>
        </p:txBody>
      </p:sp>
      <p:pic>
        <p:nvPicPr>
          <p:cNvPr id="26" name="Picture 4" descr="Portale Geek - News, Guide, Tecnologia e Informatica: Come disattivare la  cam sul portatile: guida per spegnere la webcam integrata nel portatile">
            <a:extLst>
              <a:ext uri="{FF2B5EF4-FFF2-40B4-BE49-F238E27FC236}">
                <a16:creationId xmlns:a16="http://schemas.microsoft.com/office/drawing/2014/main" id="{94DD48E0-A115-4A3B-B58F-D5159C9AF4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847" y="2379895"/>
            <a:ext cx="2544418" cy="2544418"/>
          </a:xfrm>
          <a:prstGeom prst="rect">
            <a:avLst/>
          </a:prstGeom>
          <a:noFill/>
          <a:extLst>
            <a:ext uri="{909E8E84-426E-40DD-AFC4-6F175D3DCCD1}">
              <a14:hiddenFill xmlns:a14="http://schemas.microsoft.com/office/drawing/2010/main">
                <a:solidFill>
                  <a:srgbClr val="FFFFFF"/>
                </a:solidFill>
              </a14:hiddenFill>
            </a:ext>
          </a:extLst>
        </p:spPr>
      </p:pic>
      <p:sp>
        <p:nvSpPr>
          <p:cNvPr id="27" name="CasellaDiTesto 26">
            <a:extLst>
              <a:ext uri="{FF2B5EF4-FFF2-40B4-BE49-F238E27FC236}">
                <a16:creationId xmlns:a16="http://schemas.microsoft.com/office/drawing/2014/main" id="{24CA9DBD-677A-491F-B700-A66A09FA185D}"/>
              </a:ext>
            </a:extLst>
          </p:cNvPr>
          <p:cNvSpPr txBox="1"/>
          <p:nvPr/>
        </p:nvSpPr>
        <p:spPr>
          <a:xfrm>
            <a:off x="4783831" y="4728100"/>
            <a:ext cx="2663686" cy="923330"/>
          </a:xfrm>
          <a:prstGeom prst="rect">
            <a:avLst/>
          </a:prstGeom>
          <a:noFill/>
        </p:spPr>
        <p:txBody>
          <a:bodyPr wrap="square" rtlCol="0" anchor="ctr">
            <a:spAutoFit/>
          </a:bodyPr>
          <a:lstStyle/>
          <a:p>
            <a:pPr algn="ctr"/>
            <a:r>
              <a:rPr lang="it-IT" dirty="0"/>
              <a:t>Se problemi di connessione spegnere la webcam </a:t>
            </a:r>
          </a:p>
        </p:txBody>
      </p:sp>
      <p:pic>
        <p:nvPicPr>
          <p:cNvPr id="28" name="Picture 6" descr="Computer Icone Simbolo Della Mano - toccare vettoriale scaricare png -  Disegno png trasparente Zona png scaricare.">
            <a:extLst>
              <a:ext uri="{FF2B5EF4-FFF2-40B4-BE49-F238E27FC236}">
                <a16:creationId xmlns:a16="http://schemas.microsoft.com/office/drawing/2014/main" id="{9AE12436-AEAC-46CA-9F17-5F4AC98593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61534" y="2598517"/>
            <a:ext cx="1837635" cy="2001155"/>
          </a:xfrm>
          <a:prstGeom prst="rect">
            <a:avLst/>
          </a:prstGeom>
          <a:noFill/>
          <a:extLst>
            <a:ext uri="{909E8E84-426E-40DD-AFC4-6F175D3DCCD1}">
              <a14:hiddenFill xmlns:a14="http://schemas.microsoft.com/office/drawing/2010/main">
                <a:solidFill>
                  <a:srgbClr val="FFFFFF"/>
                </a:solidFill>
              </a14:hiddenFill>
            </a:ext>
          </a:extLst>
        </p:spPr>
      </p:pic>
      <p:sp>
        <p:nvSpPr>
          <p:cNvPr id="29" name="CasellaDiTesto 28">
            <a:extLst>
              <a:ext uri="{FF2B5EF4-FFF2-40B4-BE49-F238E27FC236}">
                <a16:creationId xmlns:a16="http://schemas.microsoft.com/office/drawing/2014/main" id="{CEB809B4-E021-4F82-AE75-F7A09A69DABB}"/>
              </a:ext>
            </a:extLst>
          </p:cNvPr>
          <p:cNvSpPr txBox="1"/>
          <p:nvPr/>
        </p:nvSpPr>
        <p:spPr>
          <a:xfrm>
            <a:off x="7648507" y="4832658"/>
            <a:ext cx="2833757" cy="923330"/>
          </a:xfrm>
          <a:prstGeom prst="rect">
            <a:avLst/>
          </a:prstGeom>
          <a:noFill/>
        </p:spPr>
        <p:txBody>
          <a:bodyPr wrap="square" rtlCol="0" anchor="ctr">
            <a:spAutoFit/>
          </a:bodyPr>
          <a:lstStyle/>
          <a:p>
            <a:pPr algn="ctr"/>
            <a:r>
              <a:rPr lang="it-IT" dirty="0"/>
              <a:t>Alzare la mano per parlare</a:t>
            </a:r>
          </a:p>
          <a:p>
            <a:pPr algn="ctr"/>
            <a:endParaRPr lang="it-IT" dirty="0"/>
          </a:p>
        </p:txBody>
      </p:sp>
    </p:spTree>
    <p:extLst>
      <p:ext uri="{BB962C8B-B14F-4D97-AF65-F5344CB8AC3E}">
        <p14:creationId xmlns:p14="http://schemas.microsoft.com/office/powerpoint/2010/main" val="2748557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A4DF95F2-7C11-9E63-CCA8-253550BD9299}"/>
              </a:ext>
            </a:extLst>
          </p:cNvPr>
          <p:cNvSpPr txBox="1"/>
          <p:nvPr/>
        </p:nvSpPr>
        <p:spPr>
          <a:xfrm>
            <a:off x="2333722" y="327726"/>
            <a:ext cx="7633252" cy="523220"/>
          </a:xfrm>
          <a:prstGeom prst="rect">
            <a:avLst/>
          </a:prstGeom>
          <a:noFill/>
        </p:spPr>
        <p:txBody>
          <a:bodyPr wrap="square" rtlCol="0">
            <a:spAutoFit/>
          </a:bodyPr>
          <a:lstStyle/>
          <a:p>
            <a:pPr algn="ctr"/>
            <a:r>
              <a:rPr lang="it-IT" sz="2800" b="1" i="1" u="sng" dirty="0">
                <a:solidFill>
                  <a:schemeClr val="accent1">
                    <a:lumMod val="50000"/>
                  </a:schemeClr>
                </a:solidFill>
              </a:rPr>
              <a:t>NUOVO DIAGRAMMA DECISIONALE</a:t>
            </a:r>
          </a:p>
        </p:txBody>
      </p:sp>
      <p:pic>
        <p:nvPicPr>
          <p:cNvPr id="5" name="Immagine 4">
            <a:extLst>
              <a:ext uri="{FF2B5EF4-FFF2-40B4-BE49-F238E27FC236}">
                <a16:creationId xmlns:a16="http://schemas.microsoft.com/office/drawing/2014/main" id="{EEFA0F07-B19A-1569-5640-FC340371F420}"/>
              </a:ext>
            </a:extLst>
          </p:cNvPr>
          <p:cNvPicPr>
            <a:picLocks noChangeAspect="1"/>
          </p:cNvPicPr>
          <p:nvPr/>
        </p:nvPicPr>
        <p:blipFill>
          <a:blip r:embed="rId2"/>
          <a:stretch>
            <a:fillRect/>
          </a:stretch>
        </p:blipFill>
        <p:spPr>
          <a:xfrm>
            <a:off x="2448181" y="1147083"/>
            <a:ext cx="7633251" cy="4876799"/>
          </a:xfrm>
          <a:prstGeom prst="rect">
            <a:avLst/>
          </a:prstGeom>
        </p:spPr>
      </p:pic>
    </p:spTree>
    <p:extLst>
      <p:ext uri="{BB962C8B-B14F-4D97-AF65-F5344CB8AC3E}">
        <p14:creationId xmlns:p14="http://schemas.microsoft.com/office/powerpoint/2010/main" val="438565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a:p>
            <a:pPr algn="ctr"/>
            <a:r>
              <a:rPr lang="it-IT" sz="2800" i="1" dirty="0">
                <a:solidFill>
                  <a:schemeClr val="accent1">
                    <a:lumMod val="50000"/>
                  </a:schemeClr>
                </a:solidFill>
              </a:rPr>
              <a:t>Attrezzatura – lo skiroll</a:t>
            </a:r>
          </a:p>
        </p:txBody>
      </p:sp>
      <p:pic>
        <p:nvPicPr>
          <p:cNvPr id="5" name="Immagine 4">
            <a:extLst>
              <a:ext uri="{FF2B5EF4-FFF2-40B4-BE49-F238E27FC236}">
                <a16:creationId xmlns:a16="http://schemas.microsoft.com/office/drawing/2014/main" id="{CB812B18-8137-40E2-9C44-102E42C49DB2}"/>
              </a:ext>
            </a:extLst>
          </p:cNvPr>
          <p:cNvPicPr>
            <a:picLocks noChangeAspect="1"/>
          </p:cNvPicPr>
          <p:nvPr/>
        </p:nvPicPr>
        <p:blipFill>
          <a:blip r:embed="rId2"/>
          <a:stretch>
            <a:fillRect/>
          </a:stretch>
        </p:blipFill>
        <p:spPr>
          <a:xfrm>
            <a:off x="989598" y="1138858"/>
            <a:ext cx="10212803" cy="4182718"/>
          </a:xfrm>
          <a:prstGeom prst="rect">
            <a:avLst/>
          </a:prstGeom>
        </p:spPr>
      </p:pic>
      <p:sp>
        <p:nvSpPr>
          <p:cNvPr id="7" name="CasellaDiTesto 6">
            <a:extLst>
              <a:ext uri="{FF2B5EF4-FFF2-40B4-BE49-F238E27FC236}">
                <a16:creationId xmlns:a16="http://schemas.microsoft.com/office/drawing/2014/main" id="{853CAE92-2036-44FA-8B40-038C75193BCC}"/>
              </a:ext>
            </a:extLst>
          </p:cNvPr>
          <p:cNvSpPr txBox="1"/>
          <p:nvPr/>
        </p:nvSpPr>
        <p:spPr>
          <a:xfrm>
            <a:off x="1519606" y="5519087"/>
            <a:ext cx="915278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it-IT" sz="2000" b="1" dirty="0"/>
              <a:t>Nelle gare in tecnica classica ciascun skiroll deve avere il meccanismo di anti-ritorno</a:t>
            </a:r>
            <a:endParaRPr lang="en-GB" sz="2000" b="1" dirty="0"/>
          </a:p>
        </p:txBody>
      </p:sp>
    </p:spTree>
    <p:extLst>
      <p:ext uri="{BB962C8B-B14F-4D97-AF65-F5344CB8AC3E}">
        <p14:creationId xmlns:p14="http://schemas.microsoft.com/office/powerpoint/2010/main" val="3895875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a:p>
            <a:pPr algn="ctr"/>
            <a:r>
              <a:rPr lang="it-IT" sz="2800" i="1" dirty="0">
                <a:solidFill>
                  <a:schemeClr val="accent1">
                    <a:lumMod val="50000"/>
                  </a:schemeClr>
                </a:solidFill>
              </a:rPr>
              <a:t>Attrezzatura – i bastoncini</a:t>
            </a:r>
          </a:p>
        </p:txBody>
      </p:sp>
      <p:sp>
        <p:nvSpPr>
          <p:cNvPr id="6" name="CasellaDiTesto 5">
            <a:extLst>
              <a:ext uri="{FF2B5EF4-FFF2-40B4-BE49-F238E27FC236}">
                <a16:creationId xmlns:a16="http://schemas.microsoft.com/office/drawing/2014/main" id="{4C32EE8D-E993-4292-9360-B666FF334574}"/>
              </a:ext>
            </a:extLst>
          </p:cNvPr>
          <p:cNvSpPr txBox="1"/>
          <p:nvPr/>
        </p:nvSpPr>
        <p:spPr>
          <a:xfrm>
            <a:off x="265043" y="1479131"/>
            <a:ext cx="11529391" cy="830997"/>
          </a:xfrm>
          <a:prstGeom prst="rect">
            <a:avLst/>
          </a:prstGeom>
          <a:noFill/>
        </p:spPr>
        <p:txBody>
          <a:bodyPr wrap="square">
            <a:spAutoFit/>
          </a:bodyPr>
          <a:lstStyle/>
          <a:p>
            <a:r>
              <a:rPr lang="it-IT" sz="2400" dirty="0"/>
              <a:t>396.2.6  Si devono utilizzare bastoncini da sci di fondo comprensivi di </a:t>
            </a:r>
            <a:r>
              <a:rPr lang="it-IT" sz="2400" dirty="0" err="1"/>
              <a:t>paperette</a:t>
            </a:r>
            <a:r>
              <a:rPr lang="it-IT" sz="2400" dirty="0"/>
              <a:t> da sci di fondo. </a:t>
            </a:r>
            <a:endParaRPr lang="en-GB" sz="2400" dirty="0"/>
          </a:p>
        </p:txBody>
      </p:sp>
      <p:sp>
        <p:nvSpPr>
          <p:cNvPr id="4" name="CasellaDiTesto 3">
            <a:extLst>
              <a:ext uri="{FF2B5EF4-FFF2-40B4-BE49-F238E27FC236}">
                <a16:creationId xmlns:a16="http://schemas.microsoft.com/office/drawing/2014/main" id="{05CE8BA1-D68A-42CF-9A64-5AE9FFCE9286}"/>
              </a:ext>
            </a:extLst>
          </p:cNvPr>
          <p:cNvSpPr txBox="1"/>
          <p:nvPr/>
        </p:nvSpPr>
        <p:spPr>
          <a:xfrm>
            <a:off x="1033670" y="2345635"/>
            <a:ext cx="10230678" cy="1846659"/>
          </a:xfrm>
          <a:prstGeom prst="rect">
            <a:avLst/>
          </a:prstGeom>
          <a:noFill/>
        </p:spPr>
        <p:txBody>
          <a:bodyPr wrap="square" rtlCol="0">
            <a:spAutoFit/>
          </a:bodyPr>
          <a:lstStyle/>
          <a:p>
            <a:r>
              <a:rPr lang="it-IT" sz="2400" b="1" i="1" dirty="0"/>
              <a:t>PAPERETTE:</a:t>
            </a:r>
          </a:p>
          <a:p>
            <a:pPr marL="285750" indent="-285750">
              <a:buFont typeface="Arial" panose="020B0604020202020204" pitchFamily="34" charset="0"/>
              <a:buChar char="•"/>
            </a:pPr>
            <a:r>
              <a:rPr lang="it-IT" sz="2400" dirty="0"/>
              <a:t>Costituite di materiale plastico </a:t>
            </a:r>
            <a:r>
              <a:rPr lang="it-IT" sz="2400" b="1" dirty="0"/>
              <a:t>rigido</a:t>
            </a:r>
          </a:p>
          <a:p>
            <a:pPr marL="285750" indent="-285750">
              <a:buFont typeface="Arial" panose="020B0604020202020204" pitchFamily="34" charset="0"/>
              <a:buChar char="•"/>
            </a:pPr>
            <a:r>
              <a:rPr lang="it-IT" sz="2400" dirty="0"/>
              <a:t>Diametro paperetta: </a:t>
            </a:r>
            <a:r>
              <a:rPr lang="it-IT" sz="2400" b="1" dirty="0"/>
              <a:t>30 mm MIN</a:t>
            </a:r>
          </a:p>
          <a:p>
            <a:pPr marL="285750" indent="-285750">
              <a:buFont typeface="Arial" panose="020B0604020202020204" pitchFamily="34" charset="0"/>
              <a:buChar char="•"/>
            </a:pPr>
            <a:r>
              <a:rPr lang="it-IT" sz="2400" dirty="0"/>
              <a:t>Altezza massima da terra della paperetta: </a:t>
            </a:r>
            <a:r>
              <a:rPr lang="it-IT" sz="2400" b="1" dirty="0"/>
              <a:t>45 mm MAX</a:t>
            </a:r>
          </a:p>
          <a:p>
            <a:pPr marL="285750" indent="-285750">
              <a:buFont typeface="Arial" panose="020B0604020202020204" pitchFamily="34" charset="0"/>
              <a:buChar char="•"/>
            </a:pPr>
            <a:endParaRPr lang="en-GB" dirty="0"/>
          </a:p>
        </p:txBody>
      </p:sp>
      <p:pic>
        <p:nvPicPr>
          <p:cNvPr id="9" name="Immagine 8">
            <a:extLst>
              <a:ext uri="{FF2B5EF4-FFF2-40B4-BE49-F238E27FC236}">
                <a16:creationId xmlns:a16="http://schemas.microsoft.com/office/drawing/2014/main" id="{7671FBC0-64E1-4263-B17E-40E44FC9DAC9}"/>
              </a:ext>
            </a:extLst>
          </p:cNvPr>
          <p:cNvPicPr>
            <a:picLocks noChangeAspect="1"/>
          </p:cNvPicPr>
          <p:nvPr/>
        </p:nvPicPr>
        <p:blipFill>
          <a:blip r:embed="rId2"/>
          <a:stretch>
            <a:fillRect/>
          </a:stretch>
        </p:blipFill>
        <p:spPr>
          <a:xfrm>
            <a:off x="2478985" y="4044127"/>
            <a:ext cx="7540121" cy="1334742"/>
          </a:xfrm>
          <a:prstGeom prst="rect">
            <a:avLst/>
          </a:prstGeom>
        </p:spPr>
      </p:pic>
    </p:spTree>
    <p:extLst>
      <p:ext uri="{BB962C8B-B14F-4D97-AF65-F5344CB8AC3E}">
        <p14:creationId xmlns:p14="http://schemas.microsoft.com/office/powerpoint/2010/main" val="2495003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3220280" y="304801"/>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a:p>
            <a:pPr algn="ctr"/>
            <a:r>
              <a:rPr lang="it-IT" sz="2800" i="1" dirty="0">
                <a:solidFill>
                  <a:schemeClr val="accent1">
                    <a:lumMod val="50000"/>
                  </a:schemeClr>
                </a:solidFill>
              </a:rPr>
              <a:t>Attrezzatura – </a:t>
            </a:r>
            <a:r>
              <a:rPr lang="it-IT" sz="2800" i="1" dirty="0" err="1">
                <a:solidFill>
                  <a:schemeClr val="accent1">
                    <a:lumMod val="50000"/>
                  </a:schemeClr>
                </a:solidFill>
              </a:rPr>
              <a:t>Casco&amp;Occhiali</a:t>
            </a:r>
            <a:endParaRPr lang="it-IT" sz="2800" i="1" dirty="0">
              <a:solidFill>
                <a:schemeClr val="accent1">
                  <a:lumMod val="50000"/>
                </a:schemeClr>
              </a:solidFill>
            </a:endParaRPr>
          </a:p>
        </p:txBody>
      </p:sp>
      <p:sp>
        <p:nvSpPr>
          <p:cNvPr id="6" name="CasellaDiTesto 5">
            <a:extLst>
              <a:ext uri="{FF2B5EF4-FFF2-40B4-BE49-F238E27FC236}">
                <a16:creationId xmlns:a16="http://schemas.microsoft.com/office/drawing/2014/main" id="{4C32EE8D-E993-4292-9360-B666FF334574}"/>
              </a:ext>
            </a:extLst>
          </p:cNvPr>
          <p:cNvSpPr txBox="1"/>
          <p:nvPr/>
        </p:nvSpPr>
        <p:spPr>
          <a:xfrm>
            <a:off x="251792" y="1750584"/>
            <a:ext cx="11529391" cy="1938992"/>
          </a:xfrm>
          <a:prstGeom prst="rect">
            <a:avLst/>
          </a:prstGeom>
          <a:noFill/>
        </p:spPr>
        <p:txBody>
          <a:bodyPr wrap="square">
            <a:spAutoFit/>
          </a:bodyPr>
          <a:lstStyle/>
          <a:p>
            <a:r>
              <a:rPr lang="it-IT" sz="2400" dirty="0"/>
              <a:t>Durante l'allenamento ufficiale e in gara devono essere indossati il casco </a:t>
            </a:r>
            <a:r>
              <a:rPr lang="it-IT" sz="2400" b="1" dirty="0"/>
              <a:t>(es. DIN EN 1078) </a:t>
            </a:r>
            <a:r>
              <a:rPr lang="it-IT" sz="2400" dirty="0"/>
              <a:t>e delle protezioni per gli occhi, ovvero occhiali o maschere.</a:t>
            </a:r>
          </a:p>
          <a:p>
            <a:endParaRPr lang="it-IT" sz="2400" dirty="0"/>
          </a:p>
          <a:p>
            <a:r>
              <a:rPr lang="it-IT" sz="2400" dirty="0"/>
              <a:t>In casi di scarsa visibilità la giuria può rendere facoltativo l’utilizzo degli occhiali (non vale per la partenza in linea)</a:t>
            </a:r>
            <a:endParaRPr lang="en-GB" sz="2400" dirty="0"/>
          </a:p>
        </p:txBody>
      </p:sp>
      <p:sp>
        <p:nvSpPr>
          <p:cNvPr id="7" name="CasellaDiTesto 6">
            <a:extLst>
              <a:ext uri="{FF2B5EF4-FFF2-40B4-BE49-F238E27FC236}">
                <a16:creationId xmlns:a16="http://schemas.microsoft.com/office/drawing/2014/main" id="{03D49EDF-2E9E-4650-9A3E-CE5AB242FE55}"/>
              </a:ext>
            </a:extLst>
          </p:cNvPr>
          <p:cNvSpPr txBox="1"/>
          <p:nvPr/>
        </p:nvSpPr>
        <p:spPr>
          <a:xfrm>
            <a:off x="596349" y="3811920"/>
            <a:ext cx="11184834" cy="1600438"/>
          </a:xfrm>
          <a:prstGeom prst="rect">
            <a:avLst/>
          </a:prstGeom>
          <a:noFill/>
        </p:spPr>
        <p:txBody>
          <a:bodyPr wrap="square">
            <a:spAutoFit/>
          </a:bodyPr>
          <a:lstStyle/>
          <a:p>
            <a:pPr algn="l"/>
            <a:r>
              <a:rPr lang="it-IT" sz="1400" b="1" dirty="0"/>
              <a:t>DIN EN 1078</a:t>
            </a:r>
            <a:endParaRPr lang="it-IT" sz="1400" b="1" i="1" dirty="0">
              <a:solidFill>
                <a:srgbClr val="181818"/>
              </a:solidFill>
              <a:latin typeface="Roboto" panose="02000000000000000000" pitchFamily="2" charset="0"/>
            </a:endParaRPr>
          </a:p>
          <a:p>
            <a:pPr algn="l"/>
            <a:r>
              <a:rPr lang="it-IT" sz="1400" b="1" i="1" dirty="0">
                <a:solidFill>
                  <a:srgbClr val="181818"/>
                </a:solidFill>
                <a:latin typeface="Roboto" panose="02000000000000000000" pitchFamily="2" charset="0"/>
              </a:rPr>
              <a:t>‘’</a:t>
            </a:r>
            <a:r>
              <a:rPr lang="it-IT" sz="1400" b="1" i="1" dirty="0">
                <a:solidFill>
                  <a:srgbClr val="181818"/>
                </a:solidFill>
                <a:effectLst/>
                <a:latin typeface="Roboto" panose="02000000000000000000" pitchFamily="2" charset="0"/>
              </a:rPr>
              <a:t>i caschi devono essere sottoposti a numerosi test</a:t>
            </a:r>
            <a:r>
              <a:rPr lang="it-IT" sz="1400" b="0" i="1" dirty="0">
                <a:solidFill>
                  <a:srgbClr val="181818"/>
                </a:solidFill>
                <a:effectLst/>
                <a:latin typeface="Roboto" panose="02000000000000000000" pitchFamily="2" charset="0"/>
              </a:rPr>
              <a:t> e ottenere la </a:t>
            </a:r>
            <a:r>
              <a:rPr lang="it-IT" sz="1400" b="1" i="1" dirty="0">
                <a:solidFill>
                  <a:srgbClr val="181818"/>
                </a:solidFill>
                <a:effectLst/>
                <a:latin typeface="Roboto" panose="02000000000000000000" pitchFamily="2" charset="0"/>
              </a:rPr>
              <a:t>marcatura CE</a:t>
            </a:r>
            <a:r>
              <a:rPr lang="it-IT" sz="1400" b="0" i="1" dirty="0">
                <a:solidFill>
                  <a:srgbClr val="181818"/>
                </a:solidFill>
                <a:effectLst/>
                <a:latin typeface="Roboto" panose="02000000000000000000" pitchFamily="2" charset="0"/>
              </a:rPr>
              <a:t> come previsto dalla norma EN 1078. </a:t>
            </a:r>
          </a:p>
          <a:p>
            <a:pPr algn="l"/>
            <a:r>
              <a:rPr lang="it-IT" sz="1400" b="0" i="1" dirty="0">
                <a:solidFill>
                  <a:srgbClr val="181818"/>
                </a:solidFill>
                <a:effectLst/>
                <a:latin typeface="Roboto" panose="02000000000000000000" pitchFamily="2" charset="0"/>
              </a:rPr>
              <a:t>Il casco deve quindi superare alcune prove importanti, tra cui:</a:t>
            </a:r>
          </a:p>
          <a:p>
            <a:pPr algn="l">
              <a:buFont typeface="Arial" panose="020B0604020202020204" pitchFamily="34" charset="0"/>
              <a:buChar char="•"/>
            </a:pPr>
            <a:r>
              <a:rPr lang="it-IT" sz="1400" b="1" i="1" dirty="0">
                <a:solidFill>
                  <a:srgbClr val="181818"/>
                </a:solidFill>
                <a:effectLst/>
                <a:latin typeface="Roboto" panose="02000000000000000000" pitchFamily="2" charset="0"/>
              </a:rPr>
              <a:t>L’assorbimento urti:</a:t>
            </a:r>
            <a:r>
              <a:rPr lang="it-IT" sz="1400" b="0" i="1" dirty="0">
                <a:solidFill>
                  <a:srgbClr val="181818"/>
                </a:solidFill>
                <a:effectLst/>
                <a:latin typeface="Roboto" panose="02000000000000000000" pitchFamily="2" charset="0"/>
              </a:rPr>
              <a:t> una velocità di 5,42m/s e 4,57 m/s per capire se in caso di caduta il casco sia in grado di assorbire l’energia e non trasmessa alla testa.</a:t>
            </a:r>
          </a:p>
          <a:p>
            <a:pPr algn="l">
              <a:buFont typeface="Arial" panose="020B0604020202020204" pitchFamily="34" charset="0"/>
              <a:buChar char="•"/>
            </a:pPr>
            <a:r>
              <a:rPr lang="it-IT" sz="1400" b="1" i="1" dirty="0">
                <a:solidFill>
                  <a:srgbClr val="181818"/>
                </a:solidFill>
                <a:effectLst/>
                <a:latin typeface="Roboto" panose="02000000000000000000" pitchFamily="2" charset="0"/>
              </a:rPr>
              <a:t>Il sistema di ritenuta</a:t>
            </a:r>
            <a:r>
              <a:rPr lang="it-IT" sz="1400" b="0" i="1" dirty="0">
                <a:solidFill>
                  <a:srgbClr val="181818"/>
                </a:solidFill>
                <a:effectLst/>
                <a:latin typeface="Roboto" panose="02000000000000000000" pitchFamily="2" charset="0"/>
              </a:rPr>
              <a:t>: ovvero il cinturino come prova di scalzamento e resistenza per assicurarsi che il caso si mantenga in posizione adeguata durante un incidente.’’</a:t>
            </a:r>
          </a:p>
        </p:txBody>
      </p:sp>
      <p:pic>
        <p:nvPicPr>
          <p:cNvPr id="4" name="Immagine 3">
            <a:extLst>
              <a:ext uri="{FF2B5EF4-FFF2-40B4-BE49-F238E27FC236}">
                <a16:creationId xmlns:a16="http://schemas.microsoft.com/office/drawing/2014/main" id="{98A48C07-F617-4A00-97FD-7EF9B48068AD}"/>
              </a:ext>
            </a:extLst>
          </p:cNvPr>
          <p:cNvPicPr>
            <a:picLocks noChangeAspect="1"/>
          </p:cNvPicPr>
          <p:nvPr/>
        </p:nvPicPr>
        <p:blipFill>
          <a:blip r:embed="rId2"/>
          <a:stretch>
            <a:fillRect/>
          </a:stretch>
        </p:blipFill>
        <p:spPr>
          <a:xfrm>
            <a:off x="9790859" y="304801"/>
            <a:ext cx="2125345" cy="1285388"/>
          </a:xfrm>
          <a:prstGeom prst="rect">
            <a:avLst/>
          </a:prstGeom>
        </p:spPr>
      </p:pic>
    </p:spTree>
    <p:extLst>
      <p:ext uri="{BB962C8B-B14F-4D97-AF65-F5344CB8AC3E}">
        <p14:creationId xmlns:p14="http://schemas.microsoft.com/office/powerpoint/2010/main" val="1837843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2279374" y="199019"/>
            <a:ext cx="7633252" cy="954107"/>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a:p>
            <a:pPr algn="ctr"/>
            <a:r>
              <a:rPr lang="it-IT" sz="2800" i="1" dirty="0">
                <a:solidFill>
                  <a:schemeClr val="accent1">
                    <a:lumMod val="50000"/>
                  </a:schemeClr>
                </a:solidFill>
              </a:rPr>
              <a:t>Attrezzatura – Sanzioni</a:t>
            </a:r>
          </a:p>
        </p:txBody>
      </p:sp>
      <p:sp>
        <p:nvSpPr>
          <p:cNvPr id="3" name="CasellaDiTesto 2">
            <a:extLst>
              <a:ext uri="{FF2B5EF4-FFF2-40B4-BE49-F238E27FC236}">
                <a16:creationId xmlns:a16="http://schemas.microsoft.com/office/drawing/2014/main" id="{ECC12265-2188-4508-A941-CD1F2498F96B}"/>
              </a:ext>
            </a:extLst>
          </p:cNvPr>
          <p:cNvSpPr txBox="1"/>
          <p:nvPr/>
        </p:nvSpPr>
        <p:spPr>
          <a:xfrm>
            <a:off x="92766" y="1780989"/>
            <a:ext cx="11847444" cy="3077766"/>
          </a:xfrm>
          <a:prstGeom prst="rect">
            <a:avLst/>
          </a:prstGeom>
          <a:noFill/>
        </p:spPr>
        <p:txBody>
          <a:bodyPr wrap="square" rtlCol="0">
            <a:spAutoFit/>
          </a:bodyPr>
          <a:lstStyle/>
          <a:p>
            <a:r>
              <a:rPr lang="it-IT" dirty="0"/>
              <a:t>Il </a:t>
            </a:r>
            <a:r>
              <a:rPr lang="it-IT" b="1" u="sng" dirty="0">
                <a:solidFill>
                  <a:srgbClr val="FF0000"/>
                </a:solidFill>
              </a:rPr>
              <a:t>non rispetto </a:t>
            </a:r>
            <a:r>
              <a:rPr lang="it-IT" dirty="0"/>
              <a:t>delle norme connesse all’attrezzatura deve essere sanzionato in accordo ai seguenti articoli:</a:t>
            </a:r>
          </a:p>
          <a:p>
            <a:endParaRPr lang="it-IT" sz="1600" dirty="0"/>
          </a:p>
          <a:p>
            <a:endParaRPr lang="it-IT" sz="1600" dirty="0"/>
          </a:p>
          <a:p>
            <a:r>
              <a:rPr lang="it-IT" sz="2000" b="1" i="1" dirty="0"/>
              <a:t>‘’351 Non ammessi alla partenza </a:t>
            </a:r>
          </a:p>
          <a:p>
            <a:r>
              <a:rPr lang="it-IT" sz="2000" i="1" dirty="0"/>
              <a:t>Non è ammesso alla partenza di qualsiasi competizione internazionale di sci FIS/FISI, un concorrente che: </a:t>
            </a:r>
          </a:p>
          <a:p>
            <a:r>
              <a:rPr lang="it-IT" sz="2000" i="1" dirty="0"/>
              <a:t>…</a:t>
            </a:r>
          </a:p>
          <a:p>
            <a:r>
              <a:rPr lang="it-IT" sz="2000" b="1" i="1" dirty="0"/>
              <a:t>351.2 viola le norme FIS/FISI riguardo l’attrezzatura</a:t>
            </a:r>
            <a:r>
              <a:rPr lang="it-IT" sz="2000" i="1" dirty="0"/>
              <a:t> (art. 222) e marchi commerciali (art. 207)</a:t>
            </a:r>
          </a:p>
          <a:p>
            <a:r>
              <a:rPr lang="it-IT" sz="2000" i="1" dirty="0"/>
              <a:t>…</a:t>
            </a:r>
          </a:p>
          <a:p>
            <a:r>
              <a:rPr lang="it-IT" sz="2000" i="1" dirty="0"/>
              <a:t>351.4 Se un concorrente ha preso il via in una competizione e solo successivamente la Giuria rileva che il concorrente aveva infranto queste norme, </a:t>
            </a:r>
            <a:r>
              <a:rPr lang="it-IT" sz="2000" b="1" i="1" dirty="0"/>
              <a:t>la Giuria deve sanzionare il concorrente. </a:t>
            </a:r>
            <a:r>
              <a:rPr lang="it-IT" sz="2000" i="1" dirty="0"/>
              <a:t>‘’</a:t>
            </a:r>
            <a:endParaRPr lang="en-GB" sz="2000" i="1" dirty="0"/>
          </a:p>
        </p:txBody>
      </p:sp>
      <p:sp>
        <p:nvSpPr>
          <p:cNvPr id="4" name="CasellaDiTesto 3">
            <a:extLst>
              <a:ext uri="{FF2B5EF4-FFF2-40B4-BE49-F238E27FC236}">
                <a16:creationId xmlns:a16="http://schemas.microsoft.com/office/drawing/2014/main" id="{F2C0F978-29A3-48EF-B4F5-275E9BB0F132}"/>
              </a:ext>
            </a:extLst>
          </p:cNvPr>
          <p:cNvSpPr txBox="1"/>
          <p:nvPr/>
        </p:nvSpPr>
        <p:spPr>
          <a:xfrm>
            <a:off x="92766" y="5466522"/>
            <a:ext cx="11396870" cy="646331"/>
          </a:xfrm>
          <a:prstGeom prst="rect">
            <a:avLst/>
          </a:prstGeom>
          <a:noFill/>
        </p:spPr>
        <p:txBody>
          <a:bodyPr wrap="square" rtlCol="0">
            <a:spAutoFit/>
          </a:bodyPr>
          <a:lstStyle/>
          <a:p>
            <a:r>
              <a:rPr lang="it-IT" dirty="0"/>
              <a:t>I concorrenti possono cambiare o riparare la loro attrezzatura senza aiuto esterno eccetto ricevere attrezzatura di ricambio o gli strumenti.</a:t>
            </a:r>
            <a:endParaRPr lang="en-GB" dirty="0"/>
          </a:p>
        </p:txBody>
      </p:sp>
      <p:sp>
        <p:nvSpPr>
          <p:cNvPr id="6" name="CasellaDiTesto 5">
            <a:extLst>
              <a:ext uri="{FF2B5EF4-FFF2-40B4-BE49-F238E27FC236}">
                <a16:creationId xmlns:a16="http://schemas.microsoft.com/office/drawing/2014/main" id="{392C09F0-C18E-4C6B-AEAD-F939CD5EBFEC}"/>
              </a:ext>
            </a:extLst>
          </p:cNvPr>
          <p:cNvSpPr txBox="1"/>
          <p:nvPr/>
        </p:nvSpPr>
        <p:spPr>
          <a:xfrm>
            <a:off x="2674870" y="4858755"/>
            <a:ext cx="6092190" cy="461665"/>
          </a:xfrm>
          <a:prstGeom prst="rect">
            <a:avLst/>
          </a:prstGeom>
          <a:noFill/>
        </p:spPr>
        <p:txBody>
          <a:bodyPr wrap="square">
            <a:spAutoFit/>
          </a:bodyPr>
          <a:lstStyle/>
          <a:p>
            <a:pPr algn="ctr"/>
            <a:r>
              <a:rPr lang="it-IT" sz="2400" i="1" dirty="0"/>
              <a:t>Attrezzatura – Danneggiamento - Sostituzione</a:t>
            </a:r>
            <a:endParaRPr lang="it-IT" sz="1800" i="1" dirty="0"/>
          </a:p>
        </p:txBody>
      </p:sp>
    </p:spTree>
    <p:extLst>
      <p:ext uri="{BB962C8B-B14F-4D97-AF65-F5344CB8AC3E}">
        <p14:creationId xmlns:p14="http://schemas.microsoft.com/office/powerpoint/2010/main" val="15212065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0" y="198783"/>
            <a:ext cx="7633252" cy="707886"/>
          </a:xfrm>
          <a:prstGeom prst="rect">
            <a:avLst/>
          </a:prstGeom>
          <a:noFill/>
        </p:spPr>
        <p:txBody>
          <a:bodyPr wrap="square" rtlCol="0">
            <a:spAutoFit/>
          </a:bodyPr>
          <a:lstStyle/>
          <a:p>
            <a:pPr algn="ctr"/>
            <a:r>
              <a:rPr lang="it-IT" sz="4000" b="1" i="1" u="sng" dirty="0">
                <a:solidFill>
                  <a:schemeClr val="accent1">
                    <a:lumMod val="50000"/>
                  </a:schemeClr>
                </a:solidFill>
              </a:rPr>
              <a:t>SICUREZZA</a:t>
            </a:r>
            <a:endParaRPr lang="it-IT" sz="4000" i="1" dirty="0">
              <a:solidFill>
                <a:schemeClr val="accent1">
                  <a:lumMod val="50000"/>
                </a:schemeClr>
              </a:solidFill>
            </a:endParaRPr>
          </a:p>
        </p:txBody>
      </p:sp>
      <p:pic>
        <p:nvPicPr>
          <p:cNvPr id="4" name="Immagine 3">
            <a:extLst>
              <a:ext uri="{FF2B5EF4-FFF2-40B4-BE49-F238E27FC236}">
                <a16:creationId xmlns:a16="http://schemas.microsoft.com/office/drawing/2014/main" id="{509387D8-9BF1-49E0-959E-6D3862C2CBFF}"/>
              </a:ext>
            </a:extLst>
          </p:cNvPr>
          <p:cNvPicPr>
            <a:picLocks noChangeAspect="1"/>
          </p:cNvPicPr>
          <p:nvPr/>
        </p:nvPicPr>
        <p:blipFill>
          <a:blip r:embed="rId2"/>
          <a:stretch>
            <a:fillRect/>
          </a:stretch>
        </p:blipFill>
        <p:spPr>
          <a:xfrm>
            <a:off x="2954822" y="906669"/>
            <a:ext cx="8667750" cy="4229100"/>
          </a:xfrm>
          <a:prstGeom prst="rect">
            <a:avLst/>
          </a:prstGeom>
        </p:spPr>
      </p:pic>
      <p:pic>
        <p:nvPicPr>
          <p:cNvPr id="6" name="Immagine 5">
            <a:extLst>
              <a:ext uri="{FF2B5EF4-FFF2-40B4-BE49-F238E27FC236}">
                <a16:creationId xmlns:a16="http://schemas.microsoft.com/office/drawing/2014/main" id="{3EE49FDB-4D58-46F5-8015-B7218F186A1B}"/>
              </a:ext>
            </a:extLst>
          </p:cNvPr>
          <p:cNvPicPr>
            <a:picLocks noChangeAspect="1"/>
          </p:cNvPicPr>
          <p:nvPr/>
        </p:nvPicPr>
        <p:blipFill>
          <a:blip r:embed="rId3"/>
          <a:stretch>
            <a:fillRect/>
          </a:stretch>
        </p:blipFill>
        <p:spPr>
          <a:xfrm>
            <a:off x="148880" y="3163956"/>
            <a:ext cx="4057737" cy="2905540"/>
          </a:xfrm>
          <a:prstGeom prst="rect">
            <a:avLst/>
          </a:prstGeom>
        </p:spPr>
      </p:pic>
    </p:spTree>
    <p:extLst>
      <p:ext uri="{BB962C8B-B14F-4D97-AF65-F5344CB8AC3E}">
        <p14:creationId xmlns:p14="http://schemas.microsoft.com/office/powerpoint/2010/main" val="20238938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3220281" y="203253"/>
            <a:ext cx="7633252" cy="707886"/>
          </a:xfrm>
          <a:prstGeom prst="rect">
            <a:avLst/>
          </a:prstGeom>
          <a:noFill/>
        </p:spPr>
        <p:txBody>
          <a:bodyPr wrap="square" rtlCol="0">
            <a:spAutoFit/>
          </a:bodyPr>
          <a:lstStyle/>
          <a:p>
            <a:pPr algn="ctr"/>
            <a:r>
              <a:rPr lang="it-IT" sz="4000" b="1" i="1" u="sng" dirty="0">
                <a:solidFill>
                  <a:schemeClr val="accent1">
                    <a:lumMod val="50000"/>
                  </a:schemeClr>
                </a:solidFill>
              </a:rPr>
              <a:t>SICUREZZA</a:t>
            </a:r>
            <a:endParaRPr lang="it-IT" sz="4000" i="1" dirty="0">
              <a:solidFill>
                <a:schemeClr val="accent1">
                  <a:lumMod val="50000"/>
                </a:schemeClr>
              </a:solidFill>
            </a:endParaRPr>
          </a:p>
        </p:txBody>
      </p:sp>
      <p:pic>
        <p:nvPicPr>
          <p:cNvPr id="3" name="Immagine 2">
            <a:extLst>
              <a:ext uri="{FF2B5EF4-FFF2-40B4-BE49-F238E27FC236}">
                <a16:creationId xmlns:a16="http://schemas.microsoft.com/office/drawing/2014/main" id="{BB23260B-0DE5-4692-93D0-8AAA8AE24319}"/>
              </a:ext>
            </a:extLst>
          </p:cNvPr>
          <p:cNvPicPr>
            <a:picLocks noChangeAspect="1"/>
          </p:cNvPicPr>
          <p:nvPr/>
        </p:nvPicPr>
        <p:blipFill rotWithShape="1">
          <a:blip r:embed="rId2"/>
          <a:srcRect b="2579"/>
          <a:stretch/>
        </p:blipFill>
        <p:spPr>
          <a:xfrm>
            <a:off x="1364975" y="1071666"/>
            <a:ext cx="9488558" cy="4812299"/>
          </a:xfrm>
          <a:prstGeom prst="rect">
            <a:avLst/>
          </a:prstGeom>
        </p:spPr>
      </p:pic>
    </p:spTree>
    <p:extLst>
      <p:ext uri="{BB962C8B-B14F-4D97-AF65-F5344CB8AC3E}">
        <p14:creationId xmlns:p14="http://schemas.microsoft.com/office/powerpoint/2010/main" val="213709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a:extLst>
              <a:ext uri="{FF2B5EF4-FFF2-40B4-BE49-F238E27FC236}">
                <a16:creationId xmlns:a16="http://schemas.microsoft.com/office/drawing/2014/main" id="{1A568AE5-C02F-4495-B32E-F9F0E1D2305F}"/>
              </a:ext>
            </a:extLst>
          </p:cNvPr>
          <p:cNvSpPr txBox="1"/>
          <p:nvPr/>
        </p:nvSpPr>
        <p:spPr>
          <a:xfrm>
            <a:off x="2279374" y="331132"/>
            <a:ext cx="7633252" cy="707886"/>
          </a:xfrm>
          <a:prstGeom prst="rect">
            <a:avLst/>
          </a:prstGeom>
          <a:noFill/>
        </p:spPr>
        <p:txBody>
          <a:bodyPr wrap="square" rtlCol="0">
            <a:spAutoFit/>
          </a:bodyPr>
          <a:lstStyle/>
          <a:p>
            <a:pPr algn="ctr"/>
            <a:r>
              <a:rPr lang="it-IT" sz="4000" b="1" i="1" u="sng" dirty="0">
                <a:solidFill>
                  <a:schemeClr val="accent1">
                    <a:lumMod val="50000"/>
                  </a:schemeClr>
                </a:solidFill>
              </a:rPr>
              <a:t>SICUREZZA</a:t>
            </a:r>
            <a:endParaRPr lang="it-IT" sz="4000" i="1" dirty="0">
              <a:solidFill>
                <a:schemeClr val="accent1">
                  <a:lumMod val="50000"/>
                </a:schemeClr>
              </a:solidFill>
            </a:endParaRPr>
          </a:p>
        </p:txBody>
      </p:sp>
      <p:pic>
        <p:nvPicPr>
          <p:cNvPr id="3" name="Immagine 2">
            <a:extLst>
              <a:ext uri="{FF2B5EF4-FFF2-40B4-BE49-F238E27FC236}">
                <a16:creationId xmlns:a16="http://schemas.microsoft.com/office/drawing/2014/main" id="{B8F8D4CF-533F-4919-B669-A1A9CEA3C2E5}"/>
              </a:ext>
            </a:extLst>
          </p:cNvPr>
          <p:cNvPicPr>
            <a:picLocks noChangeAspect="1"/>
          </p:cNvPicPr>
          <p:nvPr/>
        </p:nvPicPr>
        <p:blipFill rotWithShape="1">
          <a:blip r:embed="rId2"/>
          <a:srcRect b="4304"/>
          <a:stretch/>
        </p:blipFill>
        <p:spPr>
          <a:xfrm>
            <a:off x="1179113" y="1111905"/>
            <a:ext cx="9833774" cy="4917834"/>
          </a:xfrm>
          <a:prstGeom prst="rect">
            <a:avLst/>
          </a:prstGeom>
        </p:spPr>
      </p:pic>
    </p:spTree>
    <p:extLst>
      <p:ext uri="{BB962C8B-B14F-4D97-AF65-F5344CB8AC3E}">
        <p14:creationId xmlns:p14="http://schemas.microsoft.com/office/powerpoint/2010/main" val="22676673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C3E3F0-5B6A-4B67-8D56-90A8F715C7B9}"/>
              </a:ext>
            </a:extLst>
          </p:cNvPr>
          <p:cNvSpPr txBox="1"/>
          <p:nvPr/>
        </p:nvSpPr>
        <p:spPr>
          <a:xfrm>
            <a:off x="1060174" y="1216982"/>
            <a:ext cx="10389704" cy="830997"/>
          </a:xfrm>
          <a:prstGeom prst="rect">
            <a:avLst/>
          </a:prstGeom>
          <a:noFill/>
        </p:spPr>
        <p:txBody>
          <a:bodyPr wrap="square" rtlCol="0">
            <a:spAutoFit/>
          </a:bodyPr>
          <a:lstStyle/>
          <a:p>
            <a:pPr algn="ctr"/>
            <a:r>
              <a:rPr lang="it-IT" sz="4800" b="1" i="1" u="sng" dirty="0"/>
              <a:t>GRAZIE PER L’ATTENZIONE</a:t>
            </a:r>
            <a:endParaRPr lang="en-GB" sz="4800" b="1" i="1" u="sng" dirty="0"/>
          </a:p>
        </p:txBody>
      </p:sp>
      <p:pic>
        <p:nvPicPr>
          <p:cNvPr id="1026" name="Picture 2" descr="3 tipologie di domande per una comunicazione elegante e strategica">
            <a:extLst>
              <a:ext uri="{FF2B5EF4-FFF2-40B4-BE49-F238E27FC236}">
                <a16:creationId xmlns:a16="http://schemas.microsoft.com/office/drawing/2014/main" id="{B38A1F5A-F297-479D-849C-C55318F5FC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1339" y="2352188"/>
            <a:ext cx="5327374" cy="2788547"/>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3A24EA33-4617-422C-9F87-AAC9148887CD}"/>
              </a:ext>
            </a:extLst>
          </p:cNvPr>
          <p:cNvSpPr txBox="1"/>
          <p:nvPr/>
        </p:nvSpPr>
        <p:spPr>
          <a:xfrm>
            <a:off x="3942522" y="5444944"/>
            <a:ext cx="4306956" cy="369332"/>
          </a:xfrm>
          <a:prstGeom prst="rect">
            <a:avLst/>
          </a:prstGeom>
          <a:noFill/>
        </p:spPr>
        <p:txBody>
          <a:bodyPr wrap="square" rtlCol="0">
            <a:spAutoFit/>
          </a:bodyPr>
          <a:lstStyle/>
          <a:p>
            <a:pPr algn="ctr"/>
            <a:r>
              <a:rPr lang="it-IT" b="1" i="1" u="sng" dirty="0"/>
              <a:t>DOMANDE</a:t>
            </a:r>
            <a:endParaRPr lang="en-GB" b="1" i="1" u="sng" dirty="0"/>
          </a:p>
        </p:txBody>
      </p:sp>
    </p:spTree>
    <p:extLst>
      <p:ext uri="{BB962C8B-B14F-4D97-AF65-F5344CB8AC3E}">
        <p14:creationId xmlns:p14="http://schemas.microsoft.com/office/powerpoint/2010/main" val="40271772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asellaDiTesto 22">
            <a:extLst>
              <a:ext uri="{FF2B5EF4-FFF2-40B4-BE49-F238E27FC236}">
                <a16:creationId xmlns:a16="http://schemas.microsoft.com/office/drawing/2014/main" id="{D236F5D1-99D8-416D-B0E4-C95A7E95CCBE}"/>
              </a:ext>
            </a:extLst>
          </p:cNvPr>
          <p:cNvSpPr txBox="1"/>
          <p:nvPr/>
        </p:nvSpPr>
        <p:spPr>
          <a:xfrm>
            <a:off x="430696" y="1701341"/>
            <a:ext cx="11330608" cy="2339102"/>
          </a:xfrm>
          <a:prstGeom prst="rect">
            <a:avLst/>
          </a:prstGeom>
          <a:noFill/>
        </p:spPr>
        <p:txBody>
          <a:bodyPr wrap="square" rtlCol="0">
            <a:spAutoFit/>
          </a:bodyPr>
          <a:lstStyle/>
          <a:p>
            <a:pPr algn="ctr"/>
            <a:r>
              <a:rPr lang="it-IT" sz="3200" b="1" u="sng" dirty="0"/>
              <a:t>AGENDA</a:t>
            </a:r>
          </a:p>
          <a:p>
            <a:pPr algn="ctr"/>
            <a:endParaRPr lang="it-IT" sz="3200" b="1" u="sng" dirty="0"/>
          </a:p>
          <a:p>
            <a:pPr algn="ctr"/>
            <a:r>
              <a:rPr lang="it-IT" sz="3200" b="1" dirty="0"/>
              <a:t>Stagione 2021-2022</a:t>
            </a:r>
          </a:p>
          <a:p>
            <a:pPr algn="ctr"/>
            <a:r>
              <a:rPr lang="it-IT" sz="3200" b="1" dirty="0"/>
              <a:t>Regolamento Coppa Italia – CI Master – CI e Criterium</a:t>
            </a:r>
            <a:endParaRPr lang="it-IT" dirty="0"/>
          </a:p>
          <a:p>
            <a:pPr algn="ctr"/>
            <a:endParaRPr lang="it-IT" dirty="0"/>
          </a:p>
        </p:txBody>
      </p:sp>
    </p:spTree>
    <p:extLst>
      <p:ext uri="{BB962C8B-B14F-4D97-AF65-F5344CB8AC3E}">
        <p14:creationId xmlns:p14="http://schemas.microsoft.com/office/powerpoint/2010/main" val="1530422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33D3EA3-6AAF-4600-8B8B-3101673201D2}"/>
              </a:ext>
            </a:extLst>
          </p:cNvPr>
          <p:cNvSpPr txBox="1"/>
          <p:nvPr/>
        </p:nvSpPr>
        <p:spPr>
          <a:xfrm>
            <a:off x="3220280" y="344557"/>
            <a:ext cx="7633252" cy="800219"/>
          </a:xfrm>
          <a:prstGeom prst="rect">
            <a:avLst/>
          </a:prstGeom>
          <a:noFill/>
        </p:spPr>
        <p:txBody>
          <a:bodyPr wrap="square" rtlCol="0">
            <a:spAutoFit/>
          </a:bodyPr>
          <a:lstStyle/>
          <a:p>
            <a:pPr algn="ctr"/>
            <a:r>
              <a:rPr lang="it-IT" sz="2800" b="1" i="1" u="sng" dirty="0"/>
              <a:t>Stagione 2021-2022</a:t>
            </a:r>
          </a:p>
          <a:p>
            <a:endParaRPr lang="en-GB" dirty="0"/>
          </a:p>
        </p:txBody>
      </p:sp>
      <p:pic>
        <p:nvPicPr>
          <p:cNvPr id="4098" name="Picture 2" descr="Segno di spunta Computer Icone clipart - segno di spunta verde scaricare  png - Disegno png trasparente Impianto png scaricare.">
            <a:extLst>
              <a:ext uri="{FF2B5EF4-FFF2-40B4-BE49-F238E27FC236}">
                <a16:creationId xmlns:a16="http://schemas.microsoft.com/office/drawing/2014/main" id="{5C759CA2-A55D-4ADF-B7C9-578D36FCD96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2720" y="1144776"/>
            <a:ext cx="778154" cy="778154"/>
          </a:xfrm>
          <a:prstGeom prst="rect">
            <a:avLst/>
          </a:prstGeom>
          <a:noFill/>
          <a:extLst>
            <a:ext uri="{909E8E84-426E-40DD-AFC4-6F175D3DCCD1}">
              <a14:hiddenFill xmlns:a14="http://schemas.microsoft.com/office/drawing/2010/main">
                <a:solidFill>
                  <a:srgbClr val="FFFFFF"/>
                </a:solidFill>
              </a14:hiddenFill>
            </a:ext>
          </a:extLst>
        </p:spPr>
      </p:pic>
      <p:sp>
        <p:nvSpPr>
          <p:cNvPr id="5" name="CasellaDiTesto 4">
            <a:extLst>
              <a:ext uri="{FF2B5EF4-FFF2-40B4-BE49-F238E27FC236}">
                <a16:creationId xmlns:a16="http://schemas.microsoft.com/office/drawing/2014/main" id="{03EA0B82-969E-46CF-B0C5-C71279D80E82}"/>
              </a:ext>
            </a:extLst>
          </p:cNvPr>
          <p:cNvSpPr txBox="1"/>
          <p:nvPr/>
        </p:nvSpPr>
        <p:spPr>
          <a:xfrm>
            <a:off x="1214143" y="1349187"/>
            <a:ext cx="1541417" cy="369332"/>
          </a:xfrm>
          <a:prstGeom prst="rect">
            <a:avLst/>
          </a:prstGeom>
          <a:noFill/>
        </p:spPr>
        <p:txBody>
          <a:bodyPr wrap="square" rtlCol="0">
            <a:spAutoFit/>
          </a:bodyPr>
          <a:lstStyle/>
          <a:p>
            <a:r>
              <a:rPr lang="it-IT" dirty="0"/>
              <a:t>Nuovi giudici</a:t>
            </a:r>
          </a:p>
        </p:txBody>
      </p:sp>
      <p:pic>
        <p:nvPicPr>
          <p:cNvPr id="9" name="Picture 2" descr="Segno di spunta Computer Icone clipart - segno di spunta verde scaricare  png - Disegno png trasparente Impianto png scaricare.">
            <a:extLst>
              <a:ext uri="{FF2B5EF4-FFF2-40B4-BE49-F238E27FC236}">
                <a16:creationId xmlns:a16="http://schemas.microsoft.com/office/drawing/2014/main" id="{609B9674-5EB8-4006-89E7-24C9D399029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67881" y="1124832"/>
            <a:ext cx="778154" cy="778154"/>
          </a:xfrm>
          <a:prstGeom prst="rect">
            <a:avLst/>
          </a:prstGeom>
          <a:noFill/>
          <a:extLst>
            <a:ext uri="{909E8E84-426E-40DD-AFC4-6F175D3DCCD1}">
              <a14:hiddenFill xmlns:a14="http://schemas.microsoft.com/office/drawing/2010/main">
                <a:solidFill>
                  <a:srgbClr val="FFFFFF"/>
                </a:solidFill>
              </a14:hiddenFill>
            </a:ext>
          </a:extLst>
        </p:spPr>
      </p:pic>
      <p:sp>
        <p:nvSpPr>
          <p:cNvPr id="10" name="CasellaDiTesto 9">
            <a:extLst>
              <a:ext uri="{FF2B5EF4-FFF2-40B4-BE49-F238E27FC236}">
                <a16:creationId xmlns:a16="http://schemas.microsoft.com/office/drawing/2014/main" id="{B717753F-A1DA-46A8-B6B6-DB3883930031}"/>
              </a:ext>
            </a:extLst>
          </p:cNvPr>
          <p:cNvSpPr txBox="1"/>
          <p:nvPr/>
        </p:nvSpPr>
        <p:spPr>
          <a:xfrm>
            <a:off x="5154013" y="1400212"/>
            <a:ext cx="2168435" cy="369332"/>
          </a:xfrm>
          <a:prstGeom prst="rect">
            <a:avLst/>
          </a:prstGeom>
          <a:noFill/>
        </p:spPr>
        <p:txBody>
          <a:bodyPr wrap="square" rtlCol="0">
            <a:spAutoFit/>
          </a:bodyPr>
          <a:lstStyle/>
          <a:p>
            <a:r>
              <a:rPr lang="it-IT" dirty="0"/>
              <a:t>Gare di prima fascia</a:t>
            </a:r>
          </a:p>
        </p:txBody>
      </p:sp>
      <p:pic>
        <p:nvPicPr>
          <p:cNvPr id="4100" name="Picture 4" descr="X Rossa PNG trasparente e X Rossa disegno - Rosso X X mark Computer Icone  clipart - Rosso X Png.">
            <a:extLst>
              <a:ext uri="{FF2B5EF4-FFF2-40B4-BE49-F238E27FC236}">
                <a16:creationId xmlns:a16="http://schemas.microsoft.com/office/drawing/2014/main" id="{AAC8D8D7-2F4C-486E-A5B2-D0015E9AC959}"/>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80961" y="2144228"/>
            <a:ext cx="555797" cy="555797"/>
          </a:xfrm>
          <a:prstGeom prst="rect">
            <a:avLst/>
          </a:prstGeom>
          <a:noFill/>
          <a:extLst>
            <a:ext uri="{909E8E84-426E-40DD-AFC4-6F175D3DCCD1}">
              <a14:hiddenFill xmlns:a14="http://schemas.microsoft.com/office/drawing/2010/main">
                <a:solidFill>
                  <a:srgbClr val="FFFFFF"/>
                </a:solidFill>
              </a14:hiddenFill>
            </a:ext>
          </a:extLst>
        </p:spPr>
      </p:pic>
      <p:sp>
        <p:nvSpPr>
          <p:cNvPr id="16" name="CasellaDiTesto 15">
            <a:extLst>
              <a:ext uri="{FF2B5EF4-FFF2-40B4-BE49-F238E27FC236}">
                <a16:creationId xmlns:a16="http://schemas.microsoft.com/office/drawing/2014/main" id="{04BE578C-674C-4273-8F55-825A5851F655}"/>
              </a:ext>
            </a:extLst>
          </p:cNvPr>
          <p:cNvSpPr txBox="1"/>
          <p:nvPr/>
        </p:nvSpPr>
        <p:spPr>
          <a:xfrm>
            <a:off x="3632701" y="2237461"/>
            <a:ext cx="2608217" cy="369332"/>
          </a:xfrm>
          <a:prstGeom prst="rect">
            <a:avLst/>
          </a:prstGeom>
          <a:noFill/>
        </p:spPr>
        <p:txBody>
          <a:bodyPr wrap="square" rtlCol="0">
            <a:spAutoFit/>
          </a:bodyPr>
          <a:lstStyle/>
          <a:p>
            <a:r>
              <a:rPr lang="it-IT" dirty="0"/>
              <a:t>Referti - documentazione</a:t>
            </a:r>
          </a:p>
        </p:txBody>
      </p:sp>
      <p:pic>
        <p:nvPicPr>
          <p:cNvPr id="17" name="Picture 4" descr="X Rossa PNG trasparente e X Rossa disegno - Rosso X X mark Computer Icone  clipart - Rosso X Png.">
            <a:extLst>
              <a:ext uri="{FF2B5EF4-FFF2-40B4-BE49-F238E27FC236}">
                <a16:creationId xmlns:a16="http://schemas.microsoft.com/office/drawing/2014/main" id="{CF7D7C1C-446C-4224-BD3C-0778AA9C481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793190" y="2150404"/>
            <a:ext cx="555797" cy="555797"/>
          </a:xfrm>
          <a:prstGeom prst="rect">
            <a:avLst/>
          </a:prstGeom>
          <a:noFill/>
          <a:extLst>
            <a:ext uri="{909E8E84-426E-40DD-AFC4-6F175D3DCCD1}">
              <a14:hiddenFill xmlns:a14="http://schemas.microsoft.com/office/drawing/2010/main">
                <a:solidFill>
                  <a:srgbClr val="FFFFFF"/>
                </a:solidFill>
              </a14:hiddenFill>
            </a:ext>
          </a:extLst>
        </p:spPr>
      </p:pic>
      <p:sp>
        <p:nvSpPr>
          <p:cNvPr id="18" name="CasellaDiTesto 17">
            <a:extLst>
              <a:ext uri="{FF2B5EF4-FFF2-40B4-BE49-F238E27FC236}">
                <a16:creationId xmlns:a16="http://schemas.microsoft.com/office/drawing/2014/main" id="{8244A3D2-FF58-467C-B530-649098C78C16}"/>
              </a:ext>
            </a:extLst>
          </p:cNvPr>
          <p:cNvSpPr txBox="1"/>
          <p:nvPr/>
        </p:nvSpPr>
        <p:spPr>
          <a:xfrm>
            <a:off x="7901259" y="2256157"/>
            <a:ext cx="2608217" cy="369332"/>
          </a:xfrm>
          <a:prstGeom prst="rect">
            <a:avLst/>
          </a:prstGeom>
          <a:noFill/>
        </p:spPr>
        <p:txBody>
          <a:bodyPr wrap="square" rtlCol="0">
            <a:spAutoFit/>
          </a:bodyPr>
          <a:lstStyle/>
          <a:p>
            <a:r>
              <a:rPr lang="it-IT" dirty="0"/>
              <a:t>Preparazione gara</a:t>
            </a:r>
          </a:p>
        </p:txBody>
      </p:sp>
      <p:graphicFrame>
        <p:nvGraphicFramePr>
          <p:cNvPr id="13" name="Chart 2">
            <a:extLst>
              <a:ext uri="{FF2B5EF4-FFF2-40B4-BE49-F238E27FC236}">
                <a16:creationId xmlns:a16="http://schemas.microsoft.com/office/drawing/2014/main" id="{00000000-0008-0000-0200-00002FEA6B77}"/>
              </a:ext>
            </a:extLst>
          </p:cNvPr>
          <p:cNvGraphicFramePr>
            <a:graphicFrameLocks/>
          </p:cNvGraphicFramePr>
          <p:nvPr/>
        </p:nvGraphicFramePr>
        <p:xfrm>
          <a:off x="2880961" y="2803135"/>
          <a:ext cx="6342848" cy="3377897"/>
        </p:xfrm>
        <a:graphic>
          <a:graphicData uri="http://schemas.openxmlformats.org/drawingml/2006/chart">
            <c:chart xmlns:c="http://schemas.openxmlformats.org/drawingml/2006/chart" xmlns:r="http://schemas.openxmlformats.org/officeDocument/2006/relationships" r:id="rId6"/>
          </a:graphicData>
        </a:graphic>
      </p:graphicFrame>
      <p:pic>
        <p:nvPicPr>
          <p:cNvPr id="14" name="Picture 2" descr="Segno di spunta Computer Icone clipart - segno di spunta verde scaricare  png - Disegno png trasparente Impianto png scaricare.">
            <a:extLst>
              <a:ext uri="{FF2B5EF4-FFF2-40B4-BE49-F238E27FC236}">
                <a16:creationId xmlns:a16="http://schemas.microsoft.com/office/drawing/2014/main" id="{2AA84135-2ABD-C0C0-FD4B-13418B3B9F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710999" y="1083723"/>
            <a:ext cx="778154" cy="778154"/>
          </a:xfrm>
          <a:prstGeom prst="rect">
            <a:avLst/>
          </a:prstGeom>
          <a:noFill/>
          <a:extLst>
            <a:ext uri="{909E8E84-426E-40DD-AFC4-6F175D3DCCD1}">
              <a14:hiddenFill xmlns:a14="http://schemas.microsoft.com/office/drawing/2010/main">
                <a:solidFill>
                  <a:srgbClr val="FFFFFF"/>
                </a:solidFill>
              </a14:hiddenFill>
            </a:ext>
          </a:extLst>
        </p:spPr>
      </p:pic>
      <p:sp>
        <p:nvSpPr>
          <p:cNvPr id="15" name="CasellaDiTesto 14">
            <a:extLst>
              <a:ext uri="{FF2B5EF4-FFF2-40B4-BE49-F238E27FC236}">
                <a16:creationId xmlns:a16="http://schemas.microsoft.com/office/drawing/2014/main" id="{CC01A1FE-C8C9-4804-FD49-F6471671E13E}"/>
              </a:ext>
            </a:extLst>
          </p:cNvPr>
          <p:cNvSpPr txBox="1"/>
          <p:nvPr/>
        </p:nvSpPr>
        <p:spPr>
          <a:xfrm>
            <a:off x="8685097" y="1339215"/>
            <a:ext cx="2168435" cy="369332"/>
          </a:xfrm>
          <a:prstGeom prst="rect">
            <a:avLst/>
          </a:prstGeom>
          <a:noFill/>
        </p:spPr>
        <p:txBody>
          <a:bodyPr wrap="square" rtlCol="0">
            <a:spAutoFit/>
          </a:bodyPr>
          <a:lstStyle/>
          <a:p>
            <a:r>
              <a:rPr lang="it-IT" dirty="0"/>
              <a:t>FISI Online</a:t>
            </a:r>
          </a:p>
        </p:txBody>
      </p:sp>
    </p:spTree>
    <p:extLst>
      <p:ext uri="{BB962C8B-B14F-4D97-AF65-F5344CB8AC3E}">
        <p14:creationId xmlns:p14="http://schemas.microsoft.com/office/powerpoint/2010/main" val="767140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433D3EA3-6AAF-4600-8B8B-3101673201D2}"/>
              </a:ext>
            </a:extLst>
          </p:cNvPr>
          <p:cNvSpPr txBox="1"/>
          <p:nvPr/>
        </p:nvSpPr>
        <p:spPr>
          <a:xfrm>
            <a:off x="3220280" y="344557"/>
            <a:ext cx="7633252" cy="800219"/>
          </a:xfrm>
          <a:prstGeom prst="rect">
            <a:avLst/>
          </a:prstGeom>
          <a:noFill/>
        </p:spPr>
        <p:txBody>
          <a:bodyPr wrap="square" rtlCol="0">
            <a:spAutoFit/>
          </a:bodyPr>
          <a:lstStyle/>
          <a:p>
            <a:pPr algn="ctr"/>
            <a:r>
              <a:rPr lang="it-IT" sz="2800" b="1" i="1" u="sng" dirty="0"/>
              <a:t>Stagione 2021-2022</a:t>
            </a:r>
          </a:p>
          <a:p>
            <a:endParaRPr lang="en-GB" dirty="0"/>
          </a:p>
        </p:txBody>
      </p:sp>
      <p:graphicFrame>
        <p:nvGraphicFramePr>
          <p:cNvPr id="12" name="Grafico 11">
            <a:extLst>
              <a:ext uri="{FF2B5EF4-FFF2-40B4-BE49-F238E27FC236}">
                <a16:creationId xmlns:a16="http://schemas.microsoft.com/office/drawing/2014/main" id="{A51FAE13-A2CA-7BC7-51B2-285CCA5C20A8}"/>
              </a:ext>
            </a:extLst>
          </p:cNvPr>
          <p:cNvGraphicFramePr>
            <a:graphicFrameLocks/>
          </p:cNvGraphicFramePr>
          <p:nvPr/>
        </p:nvGraphicFramePr>
        <p:xfrm>
          <a:off x="328554" y="1551766"/>
          <a:ext cx="5783451" cy="3754465"/>
        </p:xfrm>
        <a:graphic>
          <a:graphicData uri="http://schemas.openxmlformats.org/drawingml/2006/chart">
            <c:chart xmlns:c="http://schemas.openxmlformats.org/drawingml/2006/chart" xmlns:r="http://schemas.openxmlformats.org/officeDocument/2006/relationships" r:id="rId2"/>
          </a:graphicData>
        </a:graphic>
      </p:graphicFrame>
      <p:sp>
        <p:nvSpPr>
          <p:cNvPr id="3" name="Rettangolo 2">
            <a:extLst>
              <a:ext uri="{FF2B5EF4-FFF2-40B4-BE49-F238E27FC236}">
                <a16:creationId xmlns:a16="http://schemas.microsoft.com/office/drawing/2014/main" id="{7958A3AB-AD50-87F0-CE84-9B5A9EFB4487}"/>
              </a:ext>
            </a:extLst>
          </p:cNvPr>
          <p:cNvSpPr/>
          <p:nvPr/>
        </p:nvSpPr>
        <p:spPr>
          <a:xfrm>
            <a:off x="6788258" y="2593725"/>
            <a:ext cx="4908716" cy="646331"/>
          </a:xfrm>
          <a:prstGeom prst="rect">
            <a:avLst/>
          </a:prstGeom>
          <a:noFill/>
        </p:spPr>
        <p:txBody>
          <a:bodyPr wrap="none" lIns="91440" tIns="45720" rIns="91440" bIns="45720">
            <a:spAutoFit/>
          </a:bodyPr>
          <a:lstStyle/>
          <a:p>
            <a:pPr algn="ctr"/>
            <a:r>
              <a:rPr lang="it-IT" sz="3600" b="0" cap="none" spc="0" dirty="0">
                <a:ln w="0"/>
                <a:solidFill>
                  <a:schemeClr val="accent1"/>
                </a:solidFill>
                <a:effectLst>
                  <a:outerShdw blurRad="38100" dist="25400" dir="5400000" algn="ctr" rotWithShape="0">
                    <a:srgbClr val="6E747A">
                      <a:alpha val="43000"/>
                    </a:srgbClr>
                  </a:outerShdw>
                </a:effectLst>
              </a:rPr>
              <a:t>Media: 74 punti (max 94)</a:t>
            </a:r>
          </a:p>
        </p:txBody>
      </p:sp>
      <p:sp>
        <p:nvSpPr>
          <p:cNvPr id="14" name="Rettangolo 13">
            <a:extLst>
              <a:ext uri="{FF2B5EF4-FFF2-40B4-BE49-F238E27FC236}">
                <a16:creationId xmlns:a16="http://schemas.microsoft.com/office/drawing/2014/main" id="{0222F19A-F40E-AAF2-E8F3-52DE65826B16}"/>
              </a:ext>
            </a:extLst>
          </p:cNvPr>
          <p:cNvSpPr/>
          <p:nvPr/>
        </p:nvSpPr>
        <p:spPr>
          <a:xfrm>
            <a:off x="7304160" y="3429000"/>
            <a:ext cx="3828291" cy="1754326"/>
          </a:xfrm>
          <a:prstGeom prst="rect">
            <a:avLst/>
          </a:prstGeom>
          <a:noFill/>
        </p:spPr>
        <p:txBody>
          <a:bodyPr wrap="none" lIns="91440" tIns="45720" rIns="91440" bIns="45720">
            <a:spAutoFit/>
          </a:bodyPr>
          <a:lstStyle/>
          <a:p>
            <a:pPr algn="ctr"/>
            <a:r>
              <a:rPr lang="it-IT" sz="3600" b="0" cap="none" spc="0" dirty="0">
                <a:ln w="0"/>
                <a:solidFill>
                  <a:schemeClr val="accent1"/>
                </a:solidFill>
                <a:effectLst>
                  <a:outerShdw blurRad="38100" dist="25400" dir="5400000" algn="ctr" rotWithShape="0">
                    <a:srgbClr val="6E747A">
                      <a:alpha val="43000"/>
                    </a:srgbClr>
                  </a:outerShdw>
                </a:effectLst>
              </a:rPr>
              <a:t>Giudici a ruolo: 163</a:t>
            </a:r>
          </a:p>
          <a:p>
            <a:pPr algn="ctr"/>
            <a:r>
              <a:rPr lang="it-IT" sz="3600" dirty="0">
                <a:ln w="0"/>
                <a:solidFill>
                  <a:schemeClr val="accent1"/>
                </a:solidFill>
                <a:effectLst>
                  <a:outerShdw blurRad="38100" dist="25400" dir="5400000" algn="ctr" rotWithShape="0">
                    <a:srgbClr val="6E747A">
                      <a:alpha val="43000"/>
                    </a:srgbClr>
                  </a:outerShdw>
                </a:effectLst>
              </a:rPr>
              <a:t>Nuovi Giudici: 31 </a:t>
            </a:r>
          </a:p>
          <a:p>
            <a:pPr algn="ctr"/>
            <a:r>
              <a:rPr lang="it-IT" sz="3600" dirty="0" err="1">
                <a:ln w="0"/>
                <a:solidFill>
                  <a:schemeClr val="accent1"/>
                </a:solidFill>
                <a:effectLst>
                  <a:outerShdw blurRad="38100" dist="25400" dir="5400000" algn="ctr" rotWithShape="0">
                    <a:srgbClr val="6E747A">
                      <a:alpha val="43000"/>
                    </a:srgbClr>
                  </a:outerShdw>
                </a:effectLst>
              </a:rPr>
              <a:t>Eta</a:t>
            </a:r>
            <a:r>
              <a:rPr lang="it-IT" sz="3600" dirty="0">
                <a:ln w="0"/>
                <a:solidFill>
                  <a:schemeClr val="accent1"/>
                </a:solidFill>
                <a:effectLst>
                  <a:outerShdw blurRad="38100" dist="25400" dir="5400000" algn="ctr" rotWithShape="0">
                    <a:srgbClr val="6E747A">
                      <a:alpha val="43000"/>
                    </a:srgbClr>
                  </a:outerShdw>
                </a:effectLst>
              </a:rPr>
              <a:t> media 32 anni</a:t>
            </a:r>
            <a:r>
              <a:rPr lang="it-IT" sz="3600" b="0" cap="none" spc="0" dirty="0">
                <a:ln w="0"/>
                <a:solidFill>
                  <a:schemeClr val="accent1"/>
                </a:solidFill>
                <a:effectLst>
                  <a:outerShdw blurRad="38100" dist="25400" dir="5400000" algn="ctr" rotWithShape="0">
                    <a:srgbClr val="6E747A">
                      <a:alpha val="43000"/>
                    </a:srgbClr>
                  </a:outerShdw>
                </a:effectLst>
              </a:rPr>
              <a:t> </a:t>
            </a:r>
          </a:p>
        </p:txBody>
      </p:sp>
    </p:spTree>
    <p:extLst>
      <p:ext uri="{BB962C8B-B14F-4D97-AF65-F5344CB8AC3E}">
        <p14:creationId xmlns:p14="http://schemas.microsoft.com/office/powerpoint/2010/main" val="5490082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a:extLst>
              <a:ext uri="{FF2B5EF4-FFF2-40B4-BE49-F238E27FC236}">
                <a16:creationId xmlns:a16="http://schemas.microsoft.com/office/drawing/2014/main" id="{8FD81300-5682-BAC0-8F12-1908ADA7F1BE}"/>
              </a:ext>
            </a:extLst>
          </p:cNvPr>
          <p:cNvSpPr/>
          <p:nvPr/>
        </p:nvSpPr>
        <p:spPr>
          <a:xfrm>
            <a:off x="2092532" y="2456347"/>
            <a:ext cx="8006936" cy="1754326"/>
          </a:xfrm>
          <a:prstGeom prst="rect">
            <a:avLst/>
          </a:prstGeom>
          <a:noFill/>
        </p:spPr>
        <p:txBody>
          <a:bodyPr wrap="none" lIns="91440" tIns="45720" rIns="91440" bIns="45720">
            <a:spAutoFit/>
          </a:bodyPr>
          <a:lstStyle/>
          <a:p>
            <a:pPr algn="ctr"/>
            <a:r>
              <a:rPr lang="it-IT" sz="5400" b="0" cap="none" spc="0" dirty="0">
                <a:ln w="0"/>
                <a:solidFill>
                  <a:schemeClr val="accent1"/>
                </a:solidFill>
                <a:effectLst>
                  <a:outerShdw blurRad="38100" dist="25400" dir="5400000" algn="ctr" rotWithShape="0">
                    <a:srgbClr val="6E747A">
                      <a:alpha val="43000"/>
                    </a:srgbClr>
                  </a:outerShdw>
                </a:effectLst>
              </a:rPr>
              <a:t>FEEDBACK SULLA STAGIONE</a:t>
            </a:r>
          </a:p>
          <a:p>
            <a:pPr algn="ctr"/>
            <a:r>
              <a:rPr lang="it-IT" sz="5400" b="0" cap="none" spc="0" dirty="0">
                <a:ln w="0"/>
                <a:solidFill>
                  <a:schemeClr val="accent1"/>
                </a:solidFill>
                <a:effectLst>
                  <a:outerShdw blurRad="38100" dist="25400" dir="5400000" algn="ctr" rotWithShape="0">
                    <a:srgbClr val="6E747A">
                      <a:alpha val="43000"/>
                    </a:srgbClr>
                  </a:outerShdw>
                </a:effectLst>
              </a:rPr>
              <a:t>2021-2022</a:t>
            </a:r>
          </a:p>
        </p:txBody>
      </p:sp>
    </p:spTree>
    <p:extLst>
      <p:ext uri="{BB962C8B-B14F-4D97-AF65-F5344CB8AC3E}">
        <p14:creationId xmlns:p14="http://schemas.microsoft.com/office/powerpoint/2010/main" val="3678005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3220280" y="304801"/>
            <a:ext cx="7633252" cy="523220"/>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p:txBody>
      </p:sp>
      <p:sp>
        <p:nvSpPr>
          <p:cNvPr id="5" name="CasellaDiTesto 4">
            <a:extLst>
              <a:ext uri="{FF2B5EF4-FFF2-40B4-BE49-F238E27FC236}">
                <a16:creationId xmlns:a16="http://schemas.microsoft.com/office/drawing/2014/main" id="{464B0CB5-7234-4138-8650-9DFAF8A265C4}"/>
              </a:ext>
            </a:extLst>
          </p:cNvPr>
          <p:cNvSpPr txBox="1"/>
          <p:nvPr/>
        </p:nvSpPr>
        <p:spPr>
          <a:xfrm>
            <a:off x="3048000" y="5367995"/>
            <a:ext cx="6096000" cy="369332"/>
          </a:xfrm>
          <a:prstGeom prst="rect">
            <a:avLst/>
          </a:prstGeom>
          <a:noFill/>
        </p:spPr>
        <p:txBody>
          <a:bodyPr wrap="square">
            <a:spAutoFit/>
          </a:bodyPr>
          <a:lstStyle/>
          <a:p>
            <a:pPr algn="ctr"/>
            <a:r>
              <a:rPr lang="en-GB" dirty="0"/>
              <a:t>https://fisi.org/federazione/sportello-fisi/</a:t>
            </a:r>
          </a:p>
        </p:txBody>
      </p:sp>
      <p:pic>
        <p:nvPicPr>
          <p:cNvPr id="7" name="Immagine 6">
            <a:extLst>
              <a:ext uri="{FF2B5EF4-FFF2-40B4-BE49-F238E27FC236}">
                <a16:creationId xmlns:a16="http://schemas.microsoft.com/office/drawing/2014/main" id="{F03E028D-4E55-4D53-B1FB-E4A192D69E0C}"/>
              </a:ext>
            </a:extLst>
          </p:cNvPr>
          <p:cNvPicPr>
            <a:picLocks noChangeAspect="1"/>
          </p:cNvPicPr>
          <p:nvPr/>
        </p:nvPicPr>
        <p:blipFill>
          <a:blip r:embed="rId2"/>
          <a:stretch>
            <a:fillRect/>
          </a:stretch>
        </p:blipFill>
        <p:spPr>
          <a:xfrm>
            <a:off x="3929788" y="1160309"/>
            <a:ext cx="5101050" cy="3875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10510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A8D7A7DC-3F45-4FA9-949C-8C4D80FCA9AD}"/>
              </a:ext>
            </a:extLst>
          </p:cNvPr>
          <p:cNvSpPr txBox="1"/>
          <p:nvPr/>
        </p:nvSpPr>
        <p:spPr>
          <a:xfrm>
            <a:off x="3220280" y="304801"/>
            <a:ext cx="7633252" cy="523220"/>
          </a:xfrm>
          <a:prstGeom prst="rect">
            <a:avLst/>
          </a:prstGeom>
          <a:noFill/>
        </p:spPr>
        <p:txBody>
          <a:bodyPr wrap="square" rtlCol="0">
            <a:spAutoFit/>
          </a:bodyPr>
          <a:lstStyle/>
          <a:p>
            <a:pPr algn="ctr"/>
            <a:r>
              <a:rPr lang="it-IT" sz="2800" b="1" i="1" u="sng" dirty="0">
                <a:solidFill>
                  <a:schemeClr val="accent1">
                    <a:lumMod val="50000"/>
                  </a:schemeClr>
                </a:solidFill>
              </a:rPr>
              <a:t>REGOLAMENTE TECNICO FEDERALE</a:t>
            </a:r>
          </a:p>
        </p:txBody>
      </p:sp>
      <p:grpSp>
        <p:nvGrpSpPr>
          <p:cNvPr id="18" name="Gruppo 17">
            <a:extLst>
              <a:ext uri="{FF2B5EF4-FFF2-40B4-BE49-F238E27FC236}">
                <a16:creationId xmlns:a16="http://schemas.microsoft.com/office/drawing/2014/main" id="{912F15C6-66DF-4E0F-A196-993318335773}"/>
              </a:ext>
            </a:extLst>
          </p:cNvPr>
          <p:cNvGrpSpPr/>
          <p:nvPr/>
        </p:nvGrpSpPr>
        <p:grpSpPr>
          <a:xfrm>
            <a:off x="1112976" y="1752753"/>
            <a:ext cx="9966049" cy="3355654"/>
            <a:chOff x="1112976" y="1752753"/>
            <a:chExt cx="9966049" cy="3355654"/>
          </a:xfrm>
        </p:grpSpPr>
        <p:pic>
          <p:nvPicPr>
            <p:cNvPr id="4" name="Immagine 3">
              <a:extLst>
                <a:ext uri="{FF2B5EF4-FFF2-40B4-BE49-F238E27FC236}">
                  <a16:creationId xmlns:a16="http://schemas.microsoft.com/office/drawing/2014/main" id="{03746795-D3FE-4F99-AAE0-281BCD682AF1}"/>
                </a:ext>
              </a:extLst>
            </p:cNvPr>
            <p:cNvPicPr>
              <a:picLocks noChangeAspect="1"/>
            </p:cNvPicPr>
            <p:nvPr/>
          </p:nvPicPr>
          <p:blipFill>
            <a:blip r:embed="rId2"/>
            <a:stretch>
              <a:fillRect/>
            </a:stretch>
          </p:blipFill>
          <p:spPr>
            <a:xfrm>
              <a:off x="1112976" y="1752753"/>
              <a:ext cx="9966049" cy="3352494"/>
            </a:xfrm>
            <a:prstGeom prst="rect">
              <a:avLst/>
            </a:prstGeom>
          </p:spPr>
        </p:pic>
        <p:sp>
          <p:nvSpPr>
            <p:cNvPr id="6" name="Rettangolo 5">
              <a:extLst>
                <a:ext uri="{FF2B5EF4-FFF2-40B4-BE49-F238E27FC236}">
                  <a16:creationId xmlns:a16="http://schemas.microsoft.com/office/drawing/2014/main" id="{CD636746-6DB0-463E-BAD1-982973D7FE74}"/>
                </a:ext>
              </a:extLst>
            </p:cNvPr>
            <p:cNvSpPr/>
            <p:nvPr/>
          </p:nvSpPr>
          <p:spPr>
            <a:xfrm>
              <a:off x="2544211" y="2756452"/>
              <a:ext cx="8534813" cy="808383"/>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ttangolo 7">
              <a:extLst>
                <a:ext uri="{FF2B5EF4-FFF2-40B4-BE49-F238E27FC236}">
                  <a16:creationId xmlns:a16="http://schemas.microsoft.com/office/drawing/2014/main" id="{A6D15676-F420-453A-B756-5227E47D771C}"/>
                </a:ext>
              </a:extLst>
            </p:cNvPr>
            <p:cNvSpPr/>
            <p:nvPr/>
          </p:nvSpPr>
          <p:spPr>
            <a:xfrm>
              <a:off x="2544210" y="4409508"/>
              <a:ext cx="8534813" cy="698899"/>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0" name="Connettore diritto 9">
              <a:extLst>
                <a:ext uri="{FF2B5EF4-FFF2-40B4-BE49-F238E27FC236}">
                  <a16:creationId xmlns:a16="http://schemas.microsoft.com/office/drawing/2014/main" id="{08322A78-BD7D-44D4-BDC1-E7C539E3D776}"/>
                </a:ext>
              </a:extLst>
            </p:cNvPr>
            <p:cNvCxnSpPr>
              <a:cxnSpLocks/>
            </p:cNvCxnSpPr>
            <p:nvPr/>
          </p:nvCxnSpPr>
          <p:spPr>
            <a:xfrm>
              <a:off x="2650435" y="4758957"/>
              <a:ext cx="40154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Connettore diritto 11">
              <a:extLst>
                <a:ext uri="{FF2B5EF4-FFF2-40B4-BE49-F238E27FC236}">
                  <a16:creationId xmlns:a16="http://schemas.microsoft.com/office/drawing/2014/main" id="{EBA19646-E2F8-49BF-90B9-3116298E0F07}"/>
                </a:ext>
              </a:extLst>
            </p:cNvPr>
            <p:cNvCxnSpPr>
              <a:cxnSpLocks/>
            </p:cNvCxnSpPr>
            <p:nvPr/>
          </p:nvCxnSpPr>
          <p:spPr>
            <a:xfrm>
              <a:off x="10601739" y="4758957"/>
              <a:ext cx="2517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A973B0E3-5DF8-4D1D-BE63-34FDE5608D05}"/>
                </a:ext>
              </a:extLst>
            </p:cNvPr>
            <p:cNvCxnSpPr>
              <a:cxnSpLocks/>
            </p:cNvCxnSpPr>
            <p:nvPr/>
          </p:nvCxnSpPr>
          <p:spPr>
            <a:xfrm>
              <a:off x="2650435" y="4990870"/>
              <a:ext cx="344556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6330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0E67B07D-29C6-41D3-B282-C0829EE26511}"/>
              </a:ext>
            </a:extLst>
          </p:cNvPr>
          <p:cNvSpPr txBox="1"/>
          <p:nvPr/>
        </p:nvSpPr>
        <p:spPr>
          <a:xfrm>
            <a:off x="2171803" y="3753076"/>
            <a:ext cx="7848392" cy="369332"/>
          </a:xfrm>
          <a:prstGeom prst="rect">
            <a:avLst/>
          </a:prstGeom>
          <a:noFill/>
        </p:spPr>
        <p:txBody>
          <a:bodyPr wrap="square" rtlCol="0">
            <a:spAutoFit/>
          </a:bodyPr>
          <a:lstStyle/>
          <a:p>
            <a:pPr algn="ctr"/>
            <a:r>
              <a:rPr lang="en-GB" b="1" u="sng" dirty="0">
                <a:solidFill>
                  <a:srgbClr val="002060"/>
                </a:solidFill>
              </a:rPr>
              <a:t>https://fisi.org/federazione/sportello-fisi/</a:t>
            </a:r>
          </a:p>
        </p:txBody>
      </p:sp>
      <p:sp>
        <p:nvSpPr>
          <p:cNvPr id="6" name="CasellaDiTesto 5">
            <a:extLst>
              <a:ext uri="{FF2B5EF4-FFF2-40B4-BE49-F238E27FC236}">
                <a16:creationId xmlns:a16="http://schemas.microsoft.com/office/drawing/2014/main" id="{6083DAF0-54CC-472C-ADF6-41887797F5E2}"/>
              </a:ext>
            </a:extLst>
          </p:cNvPr>
          <p:cNvSpPr txBox="1"/>
          <p:nvPr/>
        </p:nvSpPr>
        <p:spPr>
          <a:xfrm>
            <a:off x="351182" y="4389062"/>
            <a:ext cx="11489635" cy="1477328"/>
          </a:xfrm>
          <a:prstGeom prst="rect">
            <a:avLst/>
          </a:prstGeom>
          <a:noFill/>
        </p:spPr>
        <p:txBody>
          <a:bodyPr wrap="square">
            <a:spAutoFit/>
          </a:bodyPr>
          <a:lstStyle/>
          <a:p>
            <a:pPr algn="just"/>
            <a:r>
              <a:rPr lang="it-IT" dirty="0"/>
              <a:t>Il presente regolamento integra le disposizioni dettate dal Regolamento Tecnico Federale e dell’Agenda degli Sport Invernali per quanto concerne le procedure comuni alle discipline federali e le specifiche condivise con lo sci di fondo. </a:t>
            </a:r>
          </a:p>
          <a:p>
            <a:pPr algn="just"/>
            <a:endParaRPr lang="it-IT" dirty="0"/>
          </a:p>
          <a:p>
            <a:pPr algn="just"/>
            <a:r>
              <a:rPr lang="it-IT" dirty="0"/>
              <a:t>La stagione agonistica FISI è definita </a:t>
            </a:r>
            <a:r>
              <a:rPr lang="it-IT" b="1" u="sng" dirty="0"/>
              <a:t>dal 1° giugno al 31 maggio e l’iscrizione alle competizioni è sempre subordinata al tesseramento per la stagione in corso.</a:t>
            </a:r>
            <a:endParaRPr lang="en-GB" b="1" u="sng" dirty="0"/>
          </a:p>
        </p:txBody>
      </p:sp>
      <p:pic>
        <p:nvPicPr>
          <p:cNvPr id="5" name="Immagine 4">
            <a:extLst>
              <a:ext uri="{FF2B5EF4-FFF2-40B4-BE49-F238E27FC236}">
                <a16:creationId xmlns:a16="http://schemas.microsoft.com/office/drawing/2014/main" id="{7B300BFE-4F89-4BE2-B451-05106A8979C3}"/>
              </a:ext>
            </a:extLst>
          </p:cNvPr>
          <p:cNvPicPr>
            <a:picLocks noChangeAspect="1"/>
          </p:cNvPicPr>
          <p:nvPr/>
        </p:nvPicPr>
        <p:blipFill>
          <a:blip r:embed="rId2"/>
          <a:stretch>
            <a:fillRect/>
          </a:stretch>
        </p:blipFill>
        <p:spPr>
          <a:xfrm>
            <a:off x="2897259" y="815900"/>
            <a:ext cx="6012178" cy="3014516"/>
          </a:xfrm>
          <a:prstGeom prst="rect">
            <a:avLst/>
          </a:prstGeom>
        </p:spPr>
      </p:pic>
    </p:spTree>
    <p:extLst>
      <p:ext uri="{BB962C8B-B14F-4D97-AF65-F5344CB8AC3E}">
        <p14:creationId xmlns:p14="http://schemas.microsoft.com/office/powerpoint/2010/main" val="134903012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1721</Words>
  <Application>Microsoft Office PowerPoint</Application>
  <PresentationFormat>Widescreen</PresentationFormat>
  <Paragraphs>195</Paragraphs>
  <Slides>28</Slides>
  <Notes>3</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28</vt:i4>
      </vt:variant>
    </vt:vector>
  </HeadingPairs>
  <TitlesOfParts>
    <vt:vector size="35" baseType="lpstr">
      <vt:lpstr>Arial</vt:lpstr>
      <vt:lpstr>Calibri</vt:lpstr>
      <vt:lpstr>Calibri Light</vt:lpstr>
      <vt:lpstr>Roboto</vt:lpstr>
      <vt:lpstr>Tema di Office</vt:lpstr>
      <vt:lpstr>Document</vt:lpstr>
      <vt:lpstr>Acrobat Document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Mattia Gola</dc:creator>
  <cp:lastModifiedBy>Marzia Colombo</cp:lastModifiedBy>
  <cp:revision>2</cp:revision>
  <dcterms:created xsi:type="dcterms:W3CDTF">2022-06-19T22:16:43Z</dcterms:created>
  <dcterms:modified xsi:type="dcterms:W3CDTF">2022-06-21T09:39:36Z</dcterms:modified>
</cp:coreProperties>
</file>